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66" r:id="rId10"/>
    <p:sldId id="274" r:id="rId11"/>
    <p:sldId id="275" r:id="rId12"/>
    <p:sldId id="276" r:id="rId13"/>
    <p:sldId id="277" r:id="rId14"/>
    <p:sldId id="278" r:id="rId15"/>
    <p:sldId id="279" r:id="rId16"/>
    <p:sldId id="259" r:id="rId17"/>
    <p:sldId id="260" r:id="rId18"/>
    <p:sldId id="281" r:id="rId19"/>
    <p:sldId id="282" r:id="rId20"/>
    <p:sldId id="261" r:id="rId21"/>
    <p:sldId id="283" r:id="rId22"/>
    <p:sldId id="263" r:id="rId23"/>
    <p:sldId id="262" r:id="rId24"/>
    <p:sldId id="264" r:id="rId25"/>
    <p:sldId id="285" r:id="rId26"/>
    <p:sldId id="286" r:id="rId27"/>
    <p:sldId id="287" r:id="rId28"/>
    <p:sldId id="288" r:id="rId29"/>
    <p:sldId id="284" r:id="rId30"/>
    <p:sldId id="265" r:id="rId31"/>
  </p:sldIdLst>
  <p:sldSz cx="14630400" cy="8229600"/>
  <p:notesSz cx="8229600" cy="146304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Instrument Sans Medium" panose="020B0604020202020204" charset="0"/>
      <p:regular r:id="rId41"/>
    </p:embeddedFont>
    <p:embeddedFont>
      <p:font typeface="Inter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FFFF"/>
    <a:srgbClr val="0A101B"/>
    <a:srgbClr val="6B7EA3"/>
    <a:srgbClr val="D993B7"/>
    <a:srgbClr val="C7CDD6"/>
    <a:srgbClr val="2D3A49"/>
    <a:srgbClr val="24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41" autoAdjust="0"/>
  </p:normalViewPr>
  <p:slideViewPr>
    <p:cSldViewPr snapToGrid="0" snapToObjects="1">
      <p:cViewPr varScale="1">
        <p:scale>
          <a:sx n="75" d="100"/>
          <a:sy n="75" d="100"/>
        </p:scale>
        <p:origin x="774" y="72"/>
      </p:cViewPr>
      <p:guideLst/>
    </p:cSldViewPr>
  </p:slideViewPr>
  <p:outlineViewPr>
    <p:cViewPr>
      <p:scale>
        <a:sx n="33" d="100"/>
        <a:sy n="33" d="100"/>
      </p:scale>
      <p:origin x="0" y="-30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B726-6B5C-67B4-7A42-4A4A6892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B80D4-B9EE-530E-6E9F-DF09E5A52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FE60-7E09-3B9A-E31A-AE32E6723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40A93-9C97-033E-543C-E0E04DC96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EAF1-53EE-BB8D-1693-8D572594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41E8E-9AF0-019B-AE9C-9D95B1102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5B0F7-2139-A5AC-3F36-54118EE21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BD6E1-0696-79E0-C391-A65F2DF5D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94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36E50-2081-BCEE-CF3C-6D5D1ADA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967B0-6FA4-ACC6-21F3-ED100ABE5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4F7E8-D32C-A744-B77A-6AB83077D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8973-C021-37E9-2C48-FD8A9055E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51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4CDA1-B5BB-F2DF-0135-6F5F7CB9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7B062-E343-0788-1772-624082903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E0759-EBE8-AA7D-3165-C18797956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20C8-45E5-E668-2027-0D51F4D80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4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23861-9C76-22D0-DE23-6A951DC7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1BC8A-07A0-10A2-2DCE-BAD5C7A59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C9D3A-A729-8A10-258C-40D588876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2572-8C86-6B47-5468-641061EC4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6BF7D-2343-6D1D-B830-7E54F94D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5FC0E-529E-FD2A-A544-578757C23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B2677-B9AC-D432-C3AF-0CDDA6988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93204-7850-857F-5771-15DCB1A2E2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4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5DC7-3BE5-1A3E-3FF4-ACA0B3E4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8F905-49FD-3A99-5531-4F7A6A6B3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E6BB2-96BF-BBD0-9CDB-D6F12617E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5322D-A0D2-CDD0-AD81-5FE7ABAF68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1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709FB-7839-397D-6CB8-5C79F91C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44DE8-33EA-021D-9FE0-13618F5C9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4BC64-AB5E-DA12-46D5-76DEE66B1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E57A-EDAA-E5F0-FD10-3A95928D56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093C-6C25-9BEC-B092-BBDF35F5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68859-3F88-EA40-4043-EB858D63E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42EB2-451C-711C-9F81-1EB95AA99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F20A-91CE-B9FC-7976-E5FF28ECE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1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4BAE-C8F8-A28F-902E-2FE01830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A9DA73-E3F0-DD22-56EF-801ADA70F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63822-C95E-990B-C00E-EA2340AF3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CAAB8-EB40-FBAA-0D8F-FDC4C4664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8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2A79-8823-550C-BAD4-93458770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20686-C101-A3E3-E7D1-4DF418621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D3556-A3C9-68A9-0E82-E3040B7BA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1BD6-7F55-68D5-CB16-CBE846A5E2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18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EE7E-1531-357D-5415-AD8584E4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EA9D-5640-8468-F95B-6ED8E79E0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7C82-E8D5-DEBB-98CB-AFE20256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DD2F-D212-CA91-563B-C1C784978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9516-AB12-BEBF-EE8A-ED88C573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1758F-CDD3-2995-B192-9775E11C0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7CBA4-3616-C58E-1298-B1571895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8B17-2582-E438-A408-368B20DF3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4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5996B-BD0E-C9A5-5934-17A6D422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D7041-7680-8174-DD43-20D663D4D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F6682-BEDE-8CDD-4855-9BC70C679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2EEEA-4270-4A90-BA77-4D96EE2C9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03DF-8290-803A-D199-A1AC2AA9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CD488-A124-EB5A-0908-FEE4D94E3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71C3D-2F7E-213E-4DC5-6702638F3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7EC02-5A2B-B800-4957-19D627848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4692A-CA24-57E1-BD0E-7FA37FAD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61CC7-D3DD-C6F7-C673-73E78FC9B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81320-583D-47FE-E758-52C1CE6D5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0E63D-A216-09BB-E29A-CA4155677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2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C9D4D-4701-A94F-E8DE-F4D5C8E7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E7F87-756F-C1C4-64E8-3A467B64B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3E6BE-9B13-3291-486B-03BBD0446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F49F2-B0C9-7765-02A1-CFFF75A7E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1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09FB2-AE30-C89F-7107-786A1F80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8E7FB-46EE-966A-6945-15205124F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6D82A-C1F8-ABD3-8612-C58852986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BCB6-A102-9D18-CFB1-B8298C9F1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5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D481-8541-2289-2535-B52F071C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06192-4F12-71C4-EBCF-C689E17BA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B8517-51B7-4BE5-C6D6-3B20ADBF9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14DFD-2BB4-E532-C2E1-F04CFF846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03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BE4E-A29C-4A20-5223-03F7B6AC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0CF89-CD6D-D9F2-5769-296CDB1A4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61635-F471-B618-67D5-29D518D1A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EA641-6AD6-5470-E98D-B22CFA28C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94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0F22D-155B-07B3-1DC5-76A59C69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04DAB-C65B-56CB-BD32-9F7D4B28E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A8C56-6138-5A7F-9996-A4F428D04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34353-C2EA-D691-4B66-E10FD2722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6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10" Type="http://schemas.openxmlformats.org/officeDocument/2006/relationships/image" Target="../media/image20.gif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harness.io/products/continuous-delivery" TargetMode="External"/><Relationship Id="rId5" Type="http://schemas.openxmlformats.org/officeDocument/2006/relationships/hyperlink" Target="https://docs.github.com/en/actions" TargetMode="External"/><Relationship Id="rId4" Type="http://schemas.openxmlformats.org/officeDocument/2006/relationships/hyperlink" Target="https://docs.ansib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944" y="1318022"/>
            <a:ext cx="7748111" cy="3739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800"/>
              </a:lnSpc>
              <a:buNone/>
            </a:pPr>
            <a:r>
              <a:rPr lang="en-US" sz="7850" dirty="0">
                <a:solidFill>
                  <a:srgbClr val="FDC4C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Foundations</a:t>
            </a:r>
            <a:r>
              <a:rPr lang="en-US" sz="7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&amp; Configuration Management</a:t>
            </a:r>
            <a:endParaRPr lang="en-US" sz="7850" dirty="0"/>
          </a:p>
        </p:txBody>
      </p:sp>
      <p:sp>
        <p:nvSpPr>
          <p:cNvPr id="4" name="Text 1"/>
          <p:cNvSpPr/>
          <p:nvPr/>
        </p:nvSpPr>
        <p:spPr>
          <a:xfrm>
            <a:off x="917258" y="5356146"/>
            <a:ext cx="7309366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and Automation Essentials</a:t>
            </a:r>
            <a:endParaRPr lang="en-US" sz="3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A57F6-AF9C-F075-E911-567C1CB7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098AF1-DDFF-AAA7-2971-B08C7F07DB78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FE8DD3D-FABB-E164-F1E3-24D301A0E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35046"/>
              </p:ext>
            </p:extLst>
          </p:nvPr>
        </p:nvGraphicFramePr>
        <p:xfrm>
          <a:off x="15762124" y="-4245618"/>
          <a:ext cx="11192852" cy="10302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{5FD0F851-EC5A-4D38-B0AD-8093EC10F338}</a:tableStyleId>
              </a:tblPr>
              <a:tblGrid>
                <a:gridCol w="3234352">
                  <a:extLst>
                    <a:ext uri="{9D8B030D-6E8A-4147-A177-3AD203B41FA5}">
                      <a16:colId xmlns:a16="http://schemas.microsoft.com/office/drawing/2014/main" val="4201842053"/>
                    </a:ext>
                  </a:extLst>
                </a:gridCol>
                <a:gridCol w="5215167">
                  <a:extLst>
                    <a:ext uri="{9D8B030D-6E8A-4147-A177-3AD203B41FA5}">
                      <a16:colId xmlns:a16="http://schemas.microsoft.com/office/drawing/2014/main" val="4165820991"/>
                    </a:ext>
                  </a:extLst>
                </a:gridCol>
                <a:gridCol w="2743333">
                  <a:extLst>
                    <a:ext uri="{9D8B030D-6E8A-4147-A177-3AD203B41FA5}">
                      <a16:colId xmlns:a16="http://schemas.microsoft.com/office/drawing/2014/main" val="4234591189"/>
                    </a:ext>
                  </a:extLst>
                </a:gridCol>
              </a:tblGrid>
              <a:tr h="1214001"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team manually deploys code every Friday night, leading to fatigue and frequent errors.</a:t>
                      </a:r>
                      <a:endParaRPr lang="en-IN" sz="2000" b="1" kern="1200" dirty="0">
                        <a:solidFill>
                          <a:srgbClr val="C7CDD6"/>
                        </a:solidFill>
                        <a:latin typeface="Inter" pitchFamily="34" charset="0"/>
                        <a:ea typeface="Inter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CI/CD pipelines (e.g., GitHub Actions) automate builds and deployments, reducing human error and freeing weekends.</a:t>
                      </a:r>
                      <a:endParaRPr lang="en-IN" sz="2000" b="1" kern="1200" dirty="0">
                        <a:solidFill>
                          <a:srgbClr val="C7CDD6"/>
                        </a:solidFill>
                        <a:latin typeface="Inter" pitchFamily="34" charset="0"/>
                        <a:ea typeface="Inter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3718797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Repeatability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Code works in dev but breaks in staging due to inconsistent environment setup.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Tools like Docker ensure identical environments across dev, staging, and prod.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086573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Version Control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hotfix is deployed manually without tracking, and no one knows what changed.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Git-integrated tools (e.g., </a:t>
                      </a:r>
                      <a:r>
                        <a:rPr lang="en-US" sz="2000" b="1" kern="1200" dirty="0" err="1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ArgoCD</a:t>
                      </a: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) deploy only from tracked commits, ensuring traceability.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137062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Rollback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new release crashes the app, and restoring the previous version takes hours.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Tools like Spinnaker enable one-click rollback to the last stable deployment.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443905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Environment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Secrets are hardcoded in scripts and accidentally pushed to GitHub.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Deployment tools use secret managers (e.g., Vault, AWS Secrets Manager) to inject secrets securely.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678626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Scalability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sudden traffic spike crashes the server during a product launch.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Kubernetes + Helm charts allow auto-scaling deployments to handle load dynamically.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6146889"/>
                  </a:ext>
                </a:extLst>
              </a:tr>
            </a:tbl>
          </a:graphicData>
        </a:graphic>
      </p:graphicFrame>
      <p:sp>
        <p:nvSpPr>
          <p:cNvPr id="10" name="Text 0">
            <a:extLst>
              <a:ext uri="{FF2B5EF4-FFF2-40B4-BE49-F238E27FC236}">
                <a16:creationId xmlns:a16="http://schemas.microsoft.com/office/drawing/2014/main" id="{517B5BDA-8A49-50E3-3A8A-1317FAC57067}"/>
              </a:ext>
            </a:extLst>
          </p:cNvPr>
          <p:cNvSpPr/>
          <p:nvPr/>
        </p:nvSpPr>
        <p:spPr>
          <a:xfrm>
            <a:off x="397550" y="420172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DevOps Deployment Tool Characteristics</a:t>
            </a:r>
            <a:endParaRPr lang="en-US" sz="44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4A7BD3-F480-1BE9-4CE2-6DDD6473C122}"/>
              </a:ext>
            </a:extLst>
          </p:cNvPr>
          <p:cNvSpPr/>
          <p:nvPr/>
        </p:nvSpPr>
        <p:spPr>
          <a:xfrm>
            <a:off x="-1750773" y="3188677"/>
            <a:ext cx="7420034" cy="6838235"/>
          </a:xfrm>
          <a:prstGeom prst="ellipse">
            <a:avLst/>
          </a:prstGeom>
          <a:solidFill>
            <a:srgbClr val="D993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108348-44CA-47FD-F1CA-90D889DE1928}"/>
              </a:ext>
            </a:extLst>
          </p:cNvPr>
          <p:cNvSpPr/>
          <p:nvPr/>
        </p:nvSpPr>
        <p:spPr>
          <a:xfrm>
            <a:off x="-986275" y="3934933"/>
            <a:ext cx="5884983" cy="5345722"/>
          </a:xfrm>
          <a:prstGeom prst="ellipse">
            <a:avLst/>
          </a:prstGeom>
          <a:solidFill>
            <a:srgbClr val="6B7E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A17EC-AFB9-D433-9C02-F945B5489B79}"/>
              </a:ext>
            </a:extLst>
          </p:cNvPr>
          <p:cNvSpPr txBox="1"/>
          <p:nvPr/>
        </p:nvSpPr>
        <p:spPr>
          <a:xfrm>
            <a:off x="-392332" y="2363435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665AC-72EA-8535-6EA1-D5CC4AD0FF9E}"/>
              </a:ext>
            </a:extLst>
          </p:cNvPr>
          <p:cNvSpPr txBox="1"/>
          <p:nvPr/>
        </p:nvSpPr>
        <p:spPr>
          <a:xfrm>
            <a:off x="4310552" y="3330889"/>
            <a:ext cx="3997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Version Control 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9FA78-5AA8-7622-D510-F94A76A21605}"/>
              </a:ext>
            </a:extLst>
          </p:cNvPr>
          <p:cNvSpPr txBox="1"/>
          <p:nvPr/>
        </p:nvSpPr>
        <p:spPr>
          <a:xfrm>
            <a:off x="5349777" y="4803882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Rollback Capability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24458-AD1A-89F9-ABF6-15D0DEB14BF9}"/>
              </a:ext>
            </a:extLst>
          </p:cNvPr>
          <p:cNvSpPr txBox="1"/>
          <p:nvPr/>
        </p:nvSpPr>
        <p:spPr>
          <a:xfrm>
            <a:off x="5264026" y="5933919"/>
            <a:ext cx="3997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Environment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03D2-3B0E-CC8F-8321-FA508425A32D}"/>
              </a:ext>
            </a:extLst>
          </p:cNvPr>
          <p:cNvSpPr txBox="1"/>
          <p:nvPr/>
        </p:nvSpPr>
        <p:spPr>
          <a:xfrm>
            <a:off x="2311767" y="2474953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Repeatability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CB756-3F7F-A842-E3CC-725F77B5103A}"/>
              </a:ext>
            </a:extLst>
          </p:cNvPr>
          <p:cNvSpPr txBox="1"/>
          <p:nvPr/>
        </p:nvSpPr>
        <p:spPr>
          <a:xfrm>
            <a:off x="4858790" y="7465527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Scalability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920518D-FCCA-4B07-B586-6542ACFBF6A9}"/>
              </a:ext>
            </a:extLst>
          </p:cNvPr>
          <p:cNvCxnSpPr>
            <a:cxnSpLocks/>
            <a:stCxn id="15" idx="0"/>
            <a:endCxn id="11" idx="1"/>
          </p:cNvCxnSpPr>
          <p:nvPr/>
        </p:nvCxnSpPr>
        <p:spPr>
          <a:xfrm rot="5400000" flipH="1" flipV="1">
            <a:off x="2693404" y="467384"/>
            <a:ext cx="809101" cy="298300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3279A7-D60D-5944-90B0-33B28443EAB7}"/>
              </a:ext>
            </a:extLst>
          </p:cNvPr>
          <p:cNvSpPr txBox="1"/>
          <p:nvPr/>
        </p:nvSpPr>
        <p:spPr>
          <a:xfrm>
            <a:off x="4589455" y="1292724"/>
            <a:ext cx="399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team manually deploys code every Friday night, leading to fatigue and frequent errors.</a:t>
            </a:r>
            <a:endParaRPr lang="en-IN" sz="1400" b="1" dirty="0">
              <a:solidFill>
                <a:srgbClr val="C7CDD6"/>
              </a:solidFill>
              <a:latin typeface="Inter" pitchFamily="34" charset="0"/>
              <a:ea typeface="Inter" pitchFamily="34" charset="-122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925916-0A35-2005-B0C0-EE2AD7D2BC60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8587024" y="1554334"/>
            <a:ext cx="158876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173F7BA-79C5-84E9-BACE-2CF958429B45}"/>
              </a:ext>
            </a:extLst>
          </p:cNvPr>
          <p:cNvSpPr txBox="1"/>
          <p:nvPr/>
        </p:nvSpPr>
        <p:spPr>
          <a:xfrm>
            <a:off x="10175790" y="1185002"/>
            <a:ext cx="3997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CI/CD pipelines (e.g., GitHub Actions) automate builds and deployments, reducing human error and freeing weekends.</a:t>
            </a:r>
            <a:endParaRPr lang="en-IN" sz="1400" b="1" dirty="0">
              <a:solidFill>
                <a:srgbClr val="C7CDD6"/>
              </a:solidFill>
              <a:latin typeface="Inter" pitchFamily="34" charset="0"/>
              <a:ea typeface="Inter" pitchFamily="34" charset="-122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D612A4-64D2-6A88-4B5F-0B1925E65B6C}"/>
              </a:ext>
            </a:extLst>
          </p:cNvPr>
          <p:cNvCxnSpPr>
            <a:cxnSpLocks/>
          </p:cNvCxnSpPr>
          <p:nvPr/>
        </p:nvCxnSpPr>
        <p:spPr>
          <a:xfrm>
            <a:off x="5764192" y="2736563"/>
            <a:ext cx="155100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74C9E8-D3FC-C6E6-0459-E8016622795D}"/>
              </a:ext>
            </a:extLst>
          </p:cNvPr>
          <p:cNvSpPr txBox="1"/>
          <p:nvPr/>
        </p:nvSpPr>
        <p:spPr>
          <a:xfrm>
            <a:off x="7382623" y="2456890"/>
            <a:ext cx="3407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Code works in dev but breaks in staging due to inconsistent environment setup.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61B0C2-DCFC-9893-5177-7FAA7E6FAF95}"/>
              </a:ext>
            </a:extLst>
          </p:cNvPr>
          <p:cNvCxnSpPr>
            <a:cxnSpLocks/>
          </p:cNvCxnSpPr>
          <p:nvPr/>
        </p:nvCxnSpPr>
        <p:spPr>
          <a:xfrm>
            <a:off x="10175790" y="2826222"/>
            <a:ext cx="1016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A720DFA-0BB4-E379-F2C4-13F14A4D3CEC}"/>
              </a:ext>
            </a:extLst>
          </p:cNvPr>
          <p:cNvSpPr txBox="1"/>
          <p:nvPr/>
        </p:nvSpPr>
        <p:spPr>
          <a:xfrm>
            <a:off x="11338144" y="2445442"/>
            <a:ext cx="3077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Tools like Docker ensure identical environments across dev, staging, and prod.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F4E9E5-3EEE-903F-A499-18F24B6E558A}"/>
              </a:ext>
            </a:extLst>
          </p:cNvPr>
          <p:cNvCxnSpPr>
            <a:cxnSpLocks/>
          </p:cNvCxnSpPr>
          <p:nvPr/>
        </p:nvCxnSpPr>
        <p:spPr>
          <a:xfrm>
            <a:off x="7710587" y="3934933"/>
            <a:ext cx="59753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E3580D2-EF24-39EF-9CD7-0E58C6D1DF87}"/>
              </a:ext>
            </a:extLst>
          </p:cNvPr>
          <p:cNvSpPr txBox="1"/>
          <p:nvPr/>
        </p:nvSpPr>
        <p:spPr>
          <a:xfrm>
            <a:off x="8446187" y="3531994"/>
            <a:ext cx="2513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hotfix is deployed manually without tracking, and no one knows what changed.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C4E8D2-55D2-1BCB-105C-C65C579F172B}"/>
              </a:ext>
            </a:extLst>
          </p:cNvPr>
          <p:cNvCxnSpPr>
            <a:cxnSpLocks/>
          </p:cNvCxnSpPr>
          <p:nvPr/>
        </p:nvCxnSpPr>
        <p:spPr>
          <a:xfrm>
            <a:off x="10858926" y="3934933"/>
            <a:ext cx="548237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E77DA-EF6D-03D3-4F01-AF5C9CFCF001}"/>
              </a:ext>
            </a:extLst>
          </p:cNvPr>
          <p:cNvSpPr txBox="1"/>
          <p:nvPr/>
        </p:nvSpPr>
        <p:spPr>
          <a:xfrm>
            <a:off x="11407163" y="3565601"/>
            <a:ext cx="3077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Git-integrated tools (e.g., </a:t>
            </a:r>
            <a:r>
              <a:rPr lang="en-US" sz="1400" b="1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ArgoCD</a:t>
            </a: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) deploy only from tracked commits, ensuring traceability.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539912-DD1E-5847-53D2-B7CD56ACC15A}"/>
              </a:ext>
            </a:extLst>
          </p:cNvPr>
          <p:cNvCxnSpPr>
            <a:cxnSpLocks/>
          </p:cNvCxnSpPr>
          <p:nvPr/>
        </p:nvCxnSpPr>
        <p:spPr>
          <a:xfrm>
            <a:off x="9119910" y="5094911"/>
            <a:ext cx="59753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986C42-71B5-4B62-4F4A-CE9811DAC60E}"/>
              </a:ext>
            </a:extLst>
          </p:cNvPr>
          <p:cNvSpPr txBox="1"/>
          <p:nvPr/>
        </p:nvSpPr>
        <p:spPr>
          <a:xfrm>
            <a:off x="9855510" y="4691972"/>
            <a:ext cx="1985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new release crashes the app, and restoring the previous version takes hours.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9C4201-0D12-B846-A2EB-F4C2BC7F324B}"/>
              </a:ext>
            </a:extLst>
          </p:cNvPr>
          <p:cNvCxnSpPr>
            <a:cxnSpLocks/>
          </p:cNvCxnSpPr>
          <p:nvPr/>
        </p:nvCxnSpPr>
        <p:spPr>
          <a:xfrm>
            <a:off x="11900457" y="5094911"/>
            <a:ext cx="35271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0A9864-F0D0-2BF2-FCE3-481E55C45C1A}"/>
              </a:ext>
            </a:extLst>
          </p:cNvPr>
          <p:cNvSpPr txBox="1"/>
          <p:nvPr/>
        </p:nvSpPr>
        <p:spPr>
          <a:xfrm>
            <a:off x="12448694" y="4725579"/>
            <a:ext cx="1979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Tools like Spinnaker enable one-click rollback to the last stable deployment.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DDFCA3-9478-A61B-882B-85CA672382E0}"/>
              </a:ext>
            </a:extLst>
          </p:cNvPr>
          <p:cNvCxnSpPr>
            <a:cxnSpLocks/>
          </p:cNvCxnSpPr>
          <p:nvPr/>
        </p:nvCxnSpPr>
        <p:spPr>
          <a:xfrm>
            <a:off x="8586947" y="6349140"/>
            <a:ext cx="59753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331D07-3E8C-F5D1-EB5D-097E12D80184}"/>
              </a:ext>
            </a:extLst>
          </p:cNvPr>
          <p:cNvSpPr txBox="1"/>
          <p:nvPr/>
        </p:nvSpPr>
        <p:spPr>
          <a:xfrm>
            <a:off x="9322547" y="5946201"/>
            <a:ext cx="198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Secrets are hardcoded in scripts and accidentally pushed to GitHub.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6E1FBE-61EE-6781-3803-9C65C3319DE2}"/>
              </a:ext>
            </a:extLst>
          </p:cNvPr>
          <p:cNvCxnSpPr>
            <a:cxnSpLocks/>
          </p:cNvCxnSpPr>
          <p:nvPr/>
        </p:nvCxnSpPr>
        <p:spPr>
          <a:xfrm>
            <a:off x="11413080" y="6362610"/>
            <a:ext cx="35271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57133DA-19CB-3830-8B7B-6B1D5CA4ECBD}"/>
              </a:ext>
            </a:extLst>
          </p:cNvPr>
          <p:cNvSpPr txBox="1"/>
          <p:nvPr/>
        </p:nvSpPr>
        <p:spPr>
          <a:xfrm>
            <a:off x="11900457" y="5993278"/>
            <a:ext cx="2669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Deployment tools use secret managers (e.g., Vault, AWS Secrets Manager) to inject secrets securely.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8E8A5A-34DF-EE61-F1CC-D41B02D420C9}"/>
              </a:ext>
            </a:extLst>
          </p:cNvPr>
          <p:cNvCxnSpPr>
            <a:cxnSpLocks/>
          </p:cNvCxnSpPr>
          <p:nvPr/>
        </p:nvCxnSpPr>
        <p:spPr>
          <a:xfrm>
            <a:off x="7851347" y="7675020"/>
            <a:ext cx="59753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A20B49D-E1C9-1C47-2791-2CF9F539AA5B}"/>
              </a:ext>
            </a:extLst>
          </p:cNvPr>
          <p:cNvSpPr txBox="1"/>
          <p:nvPr/>
        </p:nvSpPr>
        <p:spPr>
          <a:xfrm>
            <a:off x="8586947" y="7272081"/>
            <a:ext cx="198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sudden traffic spike crashes the server during a product launch.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273F56-11DD-B04E-0C07-A636F90C050D}"/>
              </a:ext>
            </a:extLst>
          </p:cNvPr>
          <p:cNvCxnSpPr>
            <a:cxnSpLocks/>
          </p:cNvCxnSpPr>
          <p:nvPr/>
        </p:nvCxnSpPr>
        <p:spPr>
          <a:xfrm>
            <a:off x="10472656" y="7644825"/>
            <a:ext cx="35271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C0EBEFD-4CB0-CCB3-C6EA-A2231672F4B2}"/>
              </a:ext>
            </a:extLst>
          </p:cNvPr>
          <p:cNvSpPr txBox="1"/>
          <p:nvPr/>
        </p:nvSpPr>
        <p:spPr>
          <a:xfrm>
            <a:off x="10960033" y="7275493"/>
            <a:ext cx="345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Kubernetes + Helm charts allow auto-scaling deployments to handle load dynamically.</a:t>
            </a:r>
          </a:p>
        </p:txBody>
      </p:sp>
    </p:spTree>
    <p:extLst>
      <p:ext uri="{BB962C8B-B14F-4D97-AF65-F5344CB8AC3E}">
        <p14:creationId xmlns:p14="http://schemas.microsoft.com/office/powerpoint/2010/main" val="263248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7" grpId="0"/>
      <p:bldP spid="39" grpId="0"/>
      <p:bldP spid="44" grpId="0"/>
      <p:bldP spid="47" grpId="0"/>
      <p:bldP spid="49" grpId="0"/>
      <p:bldP spid="51" grpId="0"/>
      <p:bldP spid="54" grpId="0"/>
      <p:bldP spid="56" grpId="0"/>
      <p:bldP spid="58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7C72D-A6C7-698E-0767-D25735DF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713BDE2-0397-104A-6F2A-F2EB02B88AA4}"/>
              </a:ext>
            </a:extLst>
          </p:cNvPr>
          <p:cNvSpPr/>
          <p:nvPr/>
        </p:nvSpPr>
        <p:spPr>
          <a:xfrm>
            <a:off x="-228600" y="2594338"/>
            <a:ext cx="15529560" cy="5852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8C11285-7AFD-F8D2-A3B0-8A4D96B7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174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470791C-2D3C-00EF-A1AC-24A12D09ECDA}"/>
              </a:ext>
            </a:extLst>
          </p:cNvPr>
          <p:cNvSpPr/>
          <p:nvPr/>
        </p:nvSpPr>
        <p:spPr>
          <a:xfrm>
            <a:off x="282476" y="954028"/>
            <a:ext cx="6567368" cy="1183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of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BA31DC-FD4D-EB12-620D-0F028DE7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355" y="4733092"/>
            <a:ext cx="603537" cy="603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5AA2E-3976-1B0D-E3E1-FDAA825F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086" y="4131021"/>
            <a:ext cx="1478036" cy="14780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6AD201-DA07-1784-2CED-720092510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363" y="4386432"/>
            <a:ext cx="1222625" cy="12226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15FB95-2525-1A16-B2E8-E4FD54A8E069}"/>
              </a:ext>
            </a:extLst>
          </p:cNvPr>
          <p:cNvSpPr txBox="1"/>
          <p:nvPr/>
        </p:nvSpPr>
        <p:spPr>
          <a:xfrm>
            <a:off x="651339" y="4225941"/>
            <a:ext cx="3559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Every Friday, a junior developer named Vidhi manually SSHs into the server, uploads files, and restarts services. One day, she forgets a config file and the app crashes during peak hours.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1D4A17-CD2E-08F5-14B3-86DCAB44600B}"/>
              </a:ext>
            </a:extLst>
          </p:cNvPr>
          <p:cNvCxnSpPr>
            <a:cxnSpLocks/>
          </p:cNvCxnSpPr>
          <p:nvPr/>
        </p:nvCxnSpPr>
        <p:spPr>
          <a:xfrm>
            <a:off x="7741920" y="5034861"/>
            <a:ext cx="131977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658F8E1-54F7-A937-E0A4-E6757A302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1650" y="5492956"/>
            <a:ext cx="974623" cy="9746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BDC11D-39BD-5A21-0D01-9F3EA37A5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844" y="4532454"/>
            <a:ext cx="804175" cy="8041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8F87B0-B091-0925-FDA8-DC7C82EAA995}"/>
              </a:ext>
            </a:extLst>
          </p:cNvPr>
          <p:cNvSpPr txBox="1"/>
          <p:nvPr/>
        </p:nvSpPr>
        <p:spPr>
          <a:xfrm>
            <a:off x="10406723" y="4434696"/>
            <a:ext cx="412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After switching to GitHub Actions, deployments happen automatically after code merges—no missed steps, no late-night fixes.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DB7B22-7A0A-B3A5-B1A2-4F314C14DFEC}"/>
              </a:ext>
            </a:extLst>
          </p:cNvPr>
          <p:cNvCxnSpPr>
            <a:cxnSpLocks/>
          </p:cNvCxnSpPr>
          <p:nvPr/>
        </p:nvCxnSpPr>
        <p:spPr>
          <a:xfrm>
            <a:off x="5822877" y="5030853"/>
            <a:ext cx="102696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399B8A-A5FF-FDE6-199B-D4783BBBBBDC}"/>
              </a:ext>
            </a:extLst>
          </p:cNvPr>
          <p:cNvSpPr txBox="1"/>
          <p:nvPr/>
        </p:nvSpPr>
        <p:spPr>
          <a:xfrm>
            <a:off x="651339" y="3189324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1. Automation of Deployments</a:t>
            </a:r>
          </a:p>
        </p:txBody>
      </p:sp>
    </p:spTree>
    <p:extLst>
      <p:ext uri="{BB962C8B-B14F-4D97-AF65-F5344CB8AC3E}">
        <p14:creationId xmlns:p14="http://schemas.microsoft.com/office/powerpoint/2010/main" val="10695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3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47E1-A607-85A7-EBF8-A3B55326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9BCEB0-E870-0018-65FB-4D783106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18" y="4593397"/>
            <a:ext cx="1093922" cy="10939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6BAD6E-24D1-080E-B091-7F79357A4B94}"/>
              </a:ext>
            </a:extLst>
          </p:cNvPr>
          <p:cNvSpPr/>
          <p:nvPr/>
        </p:nvSpPr>
        <p:spPr>
          <a:xfrm>
            <a:off x="-228600" y="2594338"/>
            <a:ext cx="15529560" cy="5852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26DCB4-63C1-8729-3F62-9CDEE618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0174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76F598-3844-1525-6023-F40732EFE5EA}"/>
              </a:ext>
            </a:extLst>
          </p:cNvPr>
          <p:cNvSpPr/>
          <p:nvPr/>
        </p:nvSpPr>
        <p:spPr>
          <a:xfrm>
            <a:off x="282476" y="954028"/>
            <a:ext cx="6567368" cy="1183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of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468EF-3B8F-0A84-7FCB-ED976547FCDD}"/>
              </a:ext>
            </a:extLst>
          </p:cNvPr>
          <p:cNvSpPr txBox="1"/>
          <p:nvPr/>
        </p:nvSpPr>
        <p:spPr>
          <a:xfrm>
            <a:off x="1047028" y="4434696"/>
            <a:ext cx="3559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A team builds a feature that works perfectly on their local machines. But when deployed to staging, it throws errors due to missing dependencies.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59EB4-9A5E-8BCC-9D09-192B5777D20F}"/>
              </a:ext>
            </a:extLst>
          </p:cNvPr>
          <p:cNvCxnSpPr>
            <a:cxnSpLocks/>
          </p:cNvCxnSpPr>
          <p:nvPr/>
        </p:nvCxnSpPr>
        <p:spPr>
          <a:xfrm>
            <a:off x="6336360" y="5194842"/>
            <a:ext cx="217772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C36021-CE68-53A7-A06B-66F8FBDD6FE0}"/>
              </a:ext>
            </a:extLst>
          </p:cNvPr>
          <p:cNvSpPr txBox="1"/>
          <p:nvPr/>
        </p:nvSpPr>
        <p:spPr>
          <a:xfrm>
            <a:off x="10242278" y="4711695"/>
            <a:ext cx="4124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They adopt Docker and Kubernetes, ensuring every environment runs the same container image.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7C4EEB-6049-D98A-0E81-CF91939263F5}"/>
              </a:ext>
            </a:extLst>
          </p:cNvPr>
          <p:cNvSpPr txBox="1"/>
          <p:nvPr/>
        </p:nvSpPr>
        <p:spPr>
          <a:xfrm>
            <a:off x="651339" y="3189324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2. Consistency Across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FCF53-5565-8439-BF41-5B0FF2503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058" y="4264337"/>
            <a:ext cx="1521441" cy="152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1F31CF-C02C-9476-9A48-1D3DC479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58" y="4635797"/>
            <a:ext cx="1093922" cy="1093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350B1-4788-CC9C-330A-395FC93A0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05" y="4177179"/>
            <a:ext cx="802866" cy="802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4C10C-021A-0156-C2BB-C1429AAB8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098" y="4606584"/>
            <a:ext cx="1093922" cy="10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4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841A-9F46-C267-481C-57B519958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2732E7-E22A-DBE1-1A22-B8D2C895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18" y="4593397"/>
            <a:ext cx="1093922" cy="10939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8E9FBD4-0D76-07C2-C4A9-6EE2892EA590}"/>
              </a:ext>
            </a:extLst>
          </p:cNvPr>
          <p:cNvSpPr/>
          <p:nvPr/>
        </p:nvSpPr>
        <p:spPr>
          <a:xfrm>
            <a:off x="-228600" y="2594338"/>
            <a:ext cx="15529560" cy="5852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20EEA2C-1180-7121-A056-35234A8F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0174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FCE0A21-D3B8-A940-E9D4-A6272FF72C0A}"/>
              </a:ext>
            </a:extLst>
          </p:cNvPr>
          <p:cNvSpPr/>
          <p:nvPr/>
        </p:nvSpPr>
        <p:spPr>
          <a:xfrm>
            <a:off x="282476" y="954028"/>
            <a:ext cx="6567368" cy="1183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of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4BA80-8F59-6EF0-E6A6-7D33994BBE8A}"/>
              </a:ext>
            </a:extLst>
          </p:cNvPr>
          <p:cNvSpPr txBox="1"/>
          <p:nvPr/>
        </p:nvSpPr>
        <p:spPr>
          <a:xfrm>
            <a:off x="1047028" y="4434696"/>
            <a:ext cx="3559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A startup wants to push updates weekly, but manual testing and deployment take days. Their competitors are moving faster.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82D0C1-79BF-55FB-4504-D66C2D5BC113}"/>
              </a:ext>
            </a:extLst>
          </p:cNvPr>
          <p:cNvCxnSpPr>
            <a:cxnSpLocks/>
          </p:cNvCxnSpPr>
          <p:nvPr/>
        </p:nvCxnSpPr>
        <p:spPr>
          <a:xfrm>
            <a:off x="5822876" y="5242615"/>
            <a:ext cx="51348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351A4C-36C1-872A-1A60-9CD10569C29C}"/>
              </a:ext>
            </a:extLst>
          </p:cNvPr>
          <p:cNvSpPr txBox="1"/>
          <p:nvPr/>
        </p:nvSpPr>
        <p:spPr>
          <a:xfrm>
            <a:off x="11382067" y="4791177"/>
            <a:ext cx="3196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They set up Jenkins pipelines with automated tests and deploy daily.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E743E-051E-8226-1CB7-2025773D8288}"/>
              </a:ext>
            </a:extLst>
          </p:cNvPr>
          <p:cNvSpPr txBox="1"/>
          <p:nvPr/>
        </p:nvSpPr>
        <p:spPr>
          <a:xfrm>
            <a:off x="651339" y="3189324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3. Last one, Faster Release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57D00-9EB9-DFB0-AB98-9E22D3239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938" y="4498668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2A6B3B-C323-A237-711E-8E470EE4F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338" y="4498668"/>
            <a:ext cx="1247960" cy="1247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B7CE2B-7A81-E039-113E-D4A03D90E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119" y="4407811"/>
            <a:ext cx="1338817" cy="13388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244CD8-F996-958F-C0B1-BC8538FF5F5B}"/>
              </a:ext>
            </a:extLst>
          </p:cNvPr>
          <p:cNvCxnSpPr>
            <a:cxnSpLocks/>
          </p:cNvCxnSpPr>
          <p:nvPr/>
        </p:nvCxnSpPr>
        <p:spPr>
          <a:xfrm>
            <a:off x="7902635" y="5242615"/>
            <a:ext cx="51348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86ABB22-C9B4-5CAB-1300-F4B76B737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344" y="6541546"/>
            <a:ext cx="908637" cy="908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8C4-B780-D4A0-AC33-2A27D1B9A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547" y="5778820"/>
            <a:ext cx="539847" cy="5398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FA1AAC-E664-5089-F5FC-5561AC56A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383" y="5779916"/>
            <a:ext cx="539847" cy="5398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6A28C7-5BAA-2BAA-C5CE-503989BDA8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8077" y="4717316"/>
            <a:ext cx="1071053" cy="107105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7558CA-F8BF-F179-7584-D3BD52151902}"/>
              </a:ext>
            </a:extLst>
          </p:cNvPr>
          <p:cNvCxnSpPr>
            <a:cxnSpLocks/>
          </p:cNvCxnSpPr>
          <p:nvPr/>
        </p:nvCxnSpPr>
        <p:spPr>
          <a:xfrm>
            <a:off x="9604593" y="5498481"/>
            <a:ext cx="51348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AE17B0-4229-E964-921A-451E5D9BFAFE}"/>
              </a:ext>
            </a:extLst>
          </p:cNvPr>
          <p:cNvCxnSpPr>
            <a:cxnSpLocks/>
          </p:cNvCxnSpPr>
          <p:nvPr/>
        </p:nvCxnSpPr>
        <p:spPr>
          <a:xfrm>
            <a:off x="9604593" y="5033732"/>
            <a:ext cx="51348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8DF0FD3-DAC5-EC0D-3541-0BB3E132DA00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7051874" y="6319763"/>
            <a:ext cx="579470" cy="676102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816742-74AE-F153-1FF1-08107808B74B}"/>
              </a:ext>
            </a:extLst>
          </p:cNvPr>
          <p:cNvCxnSpPr>
            <a:cxnSpLocks/>
            <a:stCxn id="18" idx="3"/>
            <a:endCxn id="22" idx="2"/>
          </p:cNvCxnSpPr>
          <p:nvPr/>
        </p:nvCxnSpPr>
        <p:spPr>
          <a:xfrm flipV="1">
            <a:off x="8539981" y="6319763"/>
            <a:ext cx="589326" cy="676102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D2DF-D9FC-397C-7CE2-0B1C67A8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A2E329-1BBC-6B0E-FDE2-1459A3FCCB85}"/>
              </a:ext>
            </a:extLst>
          </p:cNvPr>
          <p:cNvSpPr/>
          <p:nvPr/>
        </p:nvSpPr>
        <p:spPr>
          <a:xfrm>
            <a:off x="-228600" y="2594338"/>
            <a:ext cx="15529560" cy="5852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066434-A585-F010-0689-B3C7596D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174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B8E617-2693-A72F-98A2-7F20F12175F5}"/>
              </a:ext>
            </a:extLst>
          </p:cNvPr>
          <p:cNvSpPr/>
          <p:nvPr/>
        </p:nvSpPr>
        <p:spPr>
          <a:xfrm>
            <a:off x="282476" y="954028"/>
            <a:ext cx="6567368" cy="1183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of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D1DF26-DA6F-BE6D-BDDB-C493A7006DF5}"/>
              </a:ext>
            </a:extLst>
          </p:cNvPr>
          <p:cNvSpPr txBox="1"/>
          <p:nvPr/>
        </p:nvSpPr>
        <p:spPr>
          <a:xfrm>
            <a:off x="651339" y="3814294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4. Rollback Capability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DAEA7-0E41-5F33-7317-44A48D7399E1}"/>
              </a:ext>
            </a:extLst>
          </p:cNvPr>
          <p:cNvSpPr txBox="1"/>
          <p:nvPr/>
        </p:nvSpPr>
        <p:spPr>
          <a:xfrm>
            <a:off x="651339" y="4578612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5. Reduced Human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DA52F-9108-BCB8-0610-0FD0AA381BE9}"/>
              </a:ext>
            </a:extLst>
          </p:cNvPr>
          <p:cNvSpPr txBox="1"/>
          <p:nvPr/>
        </p:nvSpPr>
        <p:spPr>
          <a:xfrm>
            <a:off x="651339" y="5285271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6. Improved 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D6837-411E-1B92-4F1D-8D9215562C6F}"/>
              </a:ext>
            </a:extLst>
          </p:cNvPr>
          <p:cNvSpPr txBox="1"/>
          <p:nvPr/>
        </p:nvSpPr>
        <p:spPr>
          <a:xfrm>
            <a:off x="651339" y="6049589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7. Security &amp; Access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3907B-0F00-32EA-116D-0313E8084121}"/>
              </a:ext>
            </a:extLst>
          </p:cNvPr>
          <p:cNvSpPr txBox="1"/>
          <p:nvPr/>
        </p:nvSpPr>
        <p:spPr>
          <a:xfrm>
            <a:off x="651339" y="6813907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8. Monitoring &amp; Feedback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10BFF-02AA-6CC9-039D-2C17BF42C37F}"/>
              </a:ext>
            </a:extLst>
          </p:cNvPr>
          <p:cNvSpPr txBox="1"/>
          <p:nvPr/>
        </p:nvSpPr>
        <p:spPr>
          <a:xfrm>
            <a:off x="7737939" y="3814294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9. Scalability &amp; Load Handling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89D66-3995-18EF-8C90-1D27A415C6C1}"/>
              </a:ext>
            </a:extLst>
          </p:cNvPr>
          <p:cNvSpPr txBox="1"/>
          <p:nvPr/>
        </p:nvSpPr>
        <p:spPr>
          <a:xfrm>
            <a:off x="7737939" y="4578612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10. Integration with CI/CD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D7EA7-11A3-4D80-F228-D8F64033B966}"/>
              </a:ext>
            </a:extLst>
          </p:cNvPr>
          <p:cNvSpPr txBox="1"/>
          <p:nvPr/>
        </p:nvSpPr>
        <p:spPr>
          <a:xfrm>
            <a:off x="7737939" y="5285271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11. Version Tracking &amp; Audit Logs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Instrument Sans Medium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D12B3-170A-62DC-FD04-CB6AFA4183FF}"/>
              </a:ext>
            </a:extLst>
          </p:cNvPr>
          <p:cNvSpPr txBox="1"/>
          <p:nvPr/>
        </p:nvSpPr>
        <p:spPr>
          <a:xfrm>
            <a:off x="7737939" y="6049589"/>
            <a:ext cx="7764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strument Sans Medium" pitchFamily="34" charset="0"/>
              </a:rPr>
              <a:t>12. Multi-Cloud &amp; Hybrid Support</a:t>
            </a:r>
          </a:p>
        </p:txBody>
      </p:sp>
    </p:spTree>
    <p:extLst>
      <p:ext uri="{BB962C8B-B14F-4D97-AF65-F5344CB8AC3E}">
        <p14:creationId xmlns:p14="http://schemas.microsoft.com/office/powerpoint/2010/main" val="240266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FEDE-AA0F-DE14-F1E4-984E78DA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827AD2-854F-4F87-C64D-7839260BEF1B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E2ED0-E269-B487-0C6A-8DCE1719B91D}"/>
              </a:ext>
            </a:extLst>
          </p:cNvPr>
          <p:cNvSpPr/>
          <p:nvPr/>
        </p:nvSpPr>
        <p:spPr>
          <a:xfrm>
            <a:off x="-422031" y="-307513"/>
            <a:ext cx="16951569" cy="9121741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3F9AA-9376-ABA4-178F-1D3487E96469}"/>
              </a:ext>
            </a:extLst>
          </p:cNvPr>
          <p:cNvSpPr txBox="1"/>
          <p:nvPr/>
        </p:nvSpPr>
        <p:spPr>
          <a:xfrm>
            <a:off x="15030549" y="184597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8D4FE-77DC-2876-EC77-6B35DF733473}"/>
              </a:ext>
            </a:extLst>
          </p:cNvPr>
          <p:cNvSpPr txBox="1"/>
          <p:nvPr/>
        </p:nvSpPr>
        <p:spPr>
          <a:xfrm>
            <a:off x="21548189" y="184597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ECD49-0C14-463B-AA5F-10EA801A5542}"/>
              </a:ext>
            </a:extLst>
          </p:cNvPr>
          <p:cNvSpPr txBox="1"/>
          <p:nvPr/>
        </p:nvSpPr>
        <p:spPr>
          <a:xfrm>
            <a:off x="1503054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B57CC-0B7D-DF13-EECB-545CFCC58681}"/>
              </a:ext>
            </a:extLst>
          </p:cNvPr>
          <p:cNvSpPr txBox="1"/>
          <p:nvPr/>
        </p:nvSpPr>
        <p:spPr>
          <a:xfrm>
            <a:off x="2154818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FA1A8-D299-D677-9E54-50DA17C08A1B}"/>
              </a:ext>
            </a:extLst>
          </p:cNvPr>
          <p:cNvSpPr txBox="1"/>
          <p:nvPr/>
        </p:nvSpPr>
        <p:spPr>
          <a:xfrm>
            <a:off x="15030549" y="407101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5EAF6-91CA-61F2-68BB-2F94D8B2206C}"/>
              </a:ext>
            </a:extLst>
          </p:cNvPr>
          <p:cNvSpPr txBox="1"/>
          <p:nvPr/>
        </p:nvSpPr>
        <p:spPr>
          <a:xfrm>
            <a:off x="21548189" y="407101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5059D-F16E-0B3F-B493-3A927235ABDF}"/>
              </a:ext>
            </a:extLst>
          </p:cNvPr>
          <p:cNvSpPr txBox="1"/>
          <p:nvPr/>
        </p:nvSpPr>
        <p:spPr>
          <a:xfrm>
            <a:off x="1503054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E982B-48BE-93DD-71F5-340021A490F4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34891-92C4-C3C7-0F74-06D6F9DD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0" y="-455160"/>
            <a:ext cx="13709879" cy="91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1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1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445" y="3053120"/>
            <a:ext cx="6277808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 Demo: GitHub Actions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445" y="3978593"/>
            <a:ext cx="132295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is a powerful, flexible CI/CD platform integrated directly into GitHub repositories, enabling automated workflows right where your code lives.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45" y="4844058"/>
            <a:ext cx="440983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0470" y="5844540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Overview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00470" y="6277213"/>
            <a:ext cx="40097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Event-driven automation triggered by repository activities.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282" y="4844058"/>
            <a:ext cx="440983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0307" y="5844540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YAML Workflows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5310307" y="6277213"/>
            <a:ext cx="40097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jobs, steps, and actions in intuitive YAML files.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118" y="4844058"/>
            <a:ext cx="440983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0143" y="5844540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Setup Steps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720143" y="6277213"/>
            <a:ext cx="400978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.github/workflows/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directory, define your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.yml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file.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700445" y="7357943"/>
            <a:ext cx="132295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CI/CD Pipeline:</a:t>
            </a:r>
            <a:endParaRPr lang="en-US" sz="15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DB4A64-1221-66E4-F761-E4E7A7442679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YAML Format (Configuration File)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8B394-9B10-984D-0FB1-CDA1FD570243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DE1CE-414C-BC99-7B7A-1A1CA52D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5" t="6141" r="3862" b="6099"/>
          <a:stretch>
            <a:fillRect/>
          </a:stretch>
        </p:blipFill>
        <p:spPr>
          <a:xfrm>
            <a:off x="3072158" y="1502766"/>
            <a:ext cx="8486083" cy="58333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D7110-57B7-FFC4-54FF-D2E21B8B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8EA4CD-D1F3-4933-50F3-7E76FD0533AC}"/>
              </a:ext>
            </a:extLst>
          </p:cNvPr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 err="1">
                <a:solidFill>
                  <a:srgbClr val="EFD5FA"/>
                </a:solidFill>
                <a:latin typeface="Instrument Sans Medium" pitchFamily="34" charset="0"/>
              </a:rPr>
              <a:t>Github</a:t>
            </a: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</a:rPr>
              <a:t> Actions HANDS-ON: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11692-26F2-B2FA-E167-17AFC005DB40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4A5C02A-4561-0545-FA8E-0A16436C6D1D}"/>
              </a:ext>
            </a:extLst>
          </p:cNvPr>
          <p:cNvSpPr/>
          <p:nvPr/>
        </p:nvSpPr>
        <p:spPr>
          <a:xfrm>
            <a:off x="743545" y="1672947"/>
            <a:ext cx="331029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1: Prerequisites needed</a:t>
            </a:r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C90DA83-EB8F-7DB3-F758-310176E88F7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518420" y="2003712"/>
            <a:ext cx="450492" cy="6899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E69E7C7B-9570-C976-5FDB-F70DE95A5DA7}"/>
              </a:ext>
            </a:extLst>
          </p:cNvPr>
          <p:cNvSpPr/>
          <p:nvPr/>
        </p:nvSpPr>
        <p:spPr>
          <a:xfrm>
            <a:off x="3202265" y="2429965"/>
            <a:ext cx="331029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Git, Python, GitHub Account</a:t>
            </a:r>
            <a:endParaRPr lang="en-US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F6972D6-A4DE-304F-9094-973C4658A021}"/>
              </a:ext>
            </a:extLst>
          </p:cNvPr>
          <p:cNvSpPr/>
          <p:nvPr/>
        </p:nvSpPr>
        <p:spPr>
          <a:xfrm>
            <a:off x="743545" y="3080025"/>
            <a:ext cx="430597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2: Create a GitHub repository</a:t>
            </a:r>
            <a:endParaRPr lang="en-US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F7D30582-1B11-B811-2590-7CD6473468EE}"/>
              </a:ext>
            </a:extLst>
          </p:cNvPr>
          <p:cNvSpPr/>
          <p:nvPr/>
        </p:nvSpPr>
        <p:spPr>
          <a:xfrm>
            <a:off x="743544" y="3504838"/>
            <a:ext cx="430597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3: Clone it locally</a:t>
            </a:r>
            <a:endParaRPr lang="en-US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546C1394-CDFA-0E88-F4E0-9DA8478E2483}"/>
              </a:ext>
            </a:extLst>
          </p:cNvPr>
          <p:cNvSpPr/>
          <p:nvPr/>
        </p:nvSpPr>
        <p:spPr>
          <a:xfrm>
            <a:off x="743544" y="3955330"/>
            <a:ext cx="3504366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4: Add a sample project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4164966-B95F-2818-9B1E-F9EB8E930D6B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4247910" y="1736341"/>
            <a:ext cx="4022205" cy="2444236"/>
          </a:xfrm>
          <a:prstGeom prst="bentConnector3">
            <a:avLst>
              <a:gd name="adj1" fmla="val 8482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FBBFD3-1406-F5AE-7A41-41F5C9D4743D}"/>
              </a:ext>
            </a:extLst>
          </p:cNvPr>
          <p:cNvGrpSpPr/>
          <p:nvPr/>
        </p:nvGrpSpPr>
        <p:grpSpPr>
          <a:xfrm>
            <a:off x="8270115" y="92598"/>
            <a:ext cx="6609143" cy="3287485"/>
            <a:chOff x="8275898" y="451138"/>
            <a:chExt cx="6609143" cy="328748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0FB7BA8-63DF-06B6-23CA-2B3A81EAADD4}"/>
                </a:ext>
              </a:extLst>
            </p:cNvPr>
            <p:cNvSpPr/>
            <p:nvPr/>
          </p:nvSpPr>
          <p:spPr>
            <a:xfrm>
              <a:off x="8275898" y="451138"/>
              <a:ext cx="6204031" cy="32874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2DA55842-33BA-38CD-9569-0A7F69E1E4E2}"/>
                </a:ext>
              </a:extLst>
            </p:cNvPr>
            <p:cNvSpPr/>
            <p:nvPr/>
          </p:nvSpPr>
          <p:spPr>
            <a:xfrm>
              <a:off x="8575337" y="783793"/>
              <a:ext cx="2852797" cy="1627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00" b="1" u="sng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1. app.py</a:t>
              </a:r>
              <a:b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def add(a, b):</a:t>
              </a: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return a + b</a:t>
              </a: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if __name__ == "__main__":</a:t>
              </a: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print("2 + 3 =", add(2, 3))</a:t>
              </a:r>
              <a:b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</p:txBody>
        </p:sp>
        <p:sp>
          <p:nvSpPr>
            <p:cNvPr id="35" name="Text 1">
              <a:extLst>
                <a:ext uri="{FF2B5EF4-FFF2-40B4-BE49-F238E27FC236}">
                  <a16:creationId xmlns:a16="http://schemas.microsoft.com/office/drawing/2014/main" id="{7EBAC1FB-0B43-8016-203C-8AA034A5BA1A}"/>
                </a:ext>
              </a:extLst>
            </p:cNvPr>
            <p:cNvSpPr/>
            <p:nvPr/>
          </p:nvSpPr>
          <p:spPr>
            <a:xfrm>
              <a:off x="11869417" y="717447"/>
              <a:ext cx="3015624" cy="1627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00" b="1" u="sng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2. test_app.py</a:t>
              </a:r>
              <a:b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from app import add</a:t>
              </a: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def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test_add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():</a:t>
              </a: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assert add(2, 3) == 5</a:t>
              </a:r>
              <a:b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b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r>
                <a:rPr lang="en-US" sz="1600" b="1" u="sng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3. requirements.txt:</a:t>
              </a:r>
              <a:br>
                <a:rPr lang="en-US" sz="1600" b="1" u="sng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</a:b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pytest</a:t>
              </a: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204960-ECEA-4AD8-5859-A536861796BD}"/>
                </a:ext>
              </a:extLst>
            </p:cNvPr>
            <p:cNvCxnSpPr>
              <a:cxnSpLocks/>
            </p:cNvCxnSpPr>
            <p:nvPr/>
          </p:nvCxnSpPr>
          <p:spPr>
            <a:xfrm>
              <a:off x="11482087" y="1031546"/>
              <a:ext cx="0" cy="204847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1">
            <a:extLst>
              <a:ext uri="{FF2B5EF4-FFF2-40B4-BE49-F238E27FC236}">
                <a16:creationId xmlns:a16="http://schemas.microsoft.com/office/drawing/2014/main" id="{7637A3ED-5191-ECBC-184A-43BB7A7A505C}"/>
              </a:ext>
            </a:extLst>
          </p:cNvPr>
          <p:cNvSpPr/>
          <p:nvPr/>
        </p:nvSpPr>
        <p:spPr>
          <a:xfrm>
            <a:off x="743544" y="4461423"/>
            <a:ext cx="5769016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5: Create a virtual environment and run tests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A2D1FCB-E39A-803D-421E-F0BE256BF0F4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6512560" y="4686670"/>
            <a:ext cx="1790418" cy="196362"/>
          </a:xfrm>
          <a:prstGeom prst="bentConnector3">
            <a:avLst>
              <a:gd name="adj1" fmla="val 63576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C0C965-789D-1814-8197-AD2447A2DEA1}"/>
              </a:ext>
            </a:extLst>
          </p:cNvPr>
          <p:cNvGrpSpPr/>
          <p:nvPr/>
        </p:nvGrpSpPr>
        <p:grpSpPr>
          <a:xfrm>
            <a:off x="8302978" y="3510663"/>
            <a:ext cx="6261893" cy="2744737"/>
            <a:chOff x="8270115" y="4315820"/>
            <a:chExt cx="6261893" cy="274473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60ECF27-E389-2552-2D39-70929607B793}"/>
                </a:ext>
              </a:extLst>
            </p:cNvPr>
            <p:cNvSpPr/>
            <p:nvPr/>
          </p:nvSpPr>
          <p:spPr>
            <a:xfrm>
              <a:off x="8270115" y="4315820"/>
              <a:ext cx="6204031" cy="2744737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E7C0EC-2930-323F-2231-992B8C9B911C}"/>
                </a:ext>
              </a:extLst>
            </p:cNvPr>
            <p:cNvGrpSpPr/>
            <p:nvPr/>
          </p:nvGrpSpPr>
          <p:grpSpPr>
            <a:xfrm>
              <a:off x="8413948" y="4683201"/>
              <a:ext cx="6118060" cy="2076311"/>
              <a:chOff x="8413948" y="4683201"/>
              <a:chExt cx="6118060" cy="2076311"/>
            </a:xfrm>
          </p:grpSpPr>
          <p:sp>
            <p:nvSpPr>
              <p:cNvPr id="52" name="Text 1">
                <a:extLst>
                  <a:ext uri="{FF2B5EF4-FFF2-40B4-BE49-F238E27FC236}">
                    <a16:creationId xmlns:a16="http://schemas.microsoft.com/office/drawing/2014/main" id="{E94CEBD7-5B93-8017-BC4E-4DCA0AC4F641}"/>
                  </a:ext>
                </a:extLst>
              </p:cNvPr>
              <p:cNvSpPr/>
              <p:nvPr/>
            </p:nvSpPr>
            <p:spPr>
              <a:xfrm>
                <a:off x="8413948" y="4683201"/>
                <a:ext cx="2852797" cy="16279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600" b="1" u="sng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Windows (PowerShell):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 -3 -m 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 .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endPara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endParaRP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.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\Scripts\activate.bat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python -m pip install -r requirements.txt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python -m 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pytest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 -q</a:t>
                </a:r>
                <a:b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</a:br>
                <a:endPara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endParaRPr>
              </a:p>
            </p:txBody>
          </p:sp>
          <p:sp>
            <p:nvSpPr>
              <p:cNvPr id="53" name="Text 1">
                <a:extLst>
                  <a:ext uri="{FF2B5EF4-FFF2-40B4-BE49-F238E27FC236}">
                    <a16:creationId xmlns:a16="http://schemas.microsoft.com/office/drawing/2014/main" id="{D6A7CAEC-9B5D-DED7-2FB0-2F74BB46ED81}"/>
                  </a:ext>
                </a:extLst>
              </p:cNvPr>
              <p:cNvSpPr/>
              <p:nvPr/>
            </p:nvSpPr>
            <p:spPr>
              <a:xfrm>
                <a:off x="11516384" y="4721029"/>
                <a:ext cx="3015624" cy="16279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600" b="1" u="sng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macOS/Linux: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python3 -m 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 .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endPara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endParaRP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source .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venv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/bin/activate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python -m pip install -r requirements.txt</a:t>
                </a:r>
              </a:p>
              <a:p>
                <a:pPr marL="285750" indent="-285750">
                  <a:lnSpc>
                    <a:spcPts val="265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python -m </a:t>
                </a:r>
                <a:r>
                  <a:rPr lang="en-US" sz="1600" dirty="0" err="1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pytest</a:t>
                </a:r>
                <a:r>
                  <a:rPr lang="en-US" sz="1600" dirty="0">
                    <a:solidFill>
                      <a:srgbClr val="C7CDD6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 -q</a:t>
                </a:r>
              </a:p>
              <a:p>
                <a:pPr>
                  <a:lnSpc>
                    <a:spcPts val="2650"/>
                  </a:lnSpc>
                </a:pPr>
                <a:endPara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8650DCC-7320-FE70-06A1-F65D18E65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4809" y="4711033"/>
                <a:ext cx="0" cy="2048479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 1">
            <a:extLst>
              <a:ext uri="{FF2B5EF4-FFF2-40B4-BE49-F238E27FC236}">
                <a16:creationId xmlns:a16="http://schemas.microsoft.com/office/drawing/2014/main" id="{08EA143A-480F-FDDE-7014-ADBD5FF9E8BA}"/>
              </a:ext>
            </a:extLst>
          </p:cNvPr>
          <p:cNvSpPr/>
          <p:nvPr/>
        </p:nvSpPr>
        <p:spPr>
          <a:xfrm>
            <a:off x="731982" y="4897811"/>
            <a:ext cx="3504366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6: Commit and push code</a:t>
            </a:r>
            <a:endParaRPr lang="en-US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40DEB3D-7DFC-746B-1A60-71E8CF4DF9BE}"/>
              </a:ext>
            </a:extLst>
          </p:cNvPr>
          <p:cNvCxnSpPr>
            <a:cxnSpLocks/>
            <a:stCxn id="57" idx="3"/>
            <a:endCxn id="64" idx="1"/>
          </p:cNvCxnSpPr>
          <p:nvPr/>
        </p:nvCxnSpPr>
        <p:spPr>
          <a:xfrm>
            <a:off x="4236348" y="5123058"/>
            <a:ext cx="4083987" cy="1892984"/>
          </a:xfrm>
          <a:prstGeom prst="bentConnector3">
            <a:avLst>
              <a:gd name="adj1" fmla="val 8401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6C0893-65BD-9331-2581-216821B9E18E}"/>
              </a:ext>
            </a:extLst>
          </p:cNvPr>
          <p:cNvGrpSpPr/>
          <p:nvPr/>
        </p:nvGrpSpPr>
        <p:grpSpPr>
          <a:xfrm>
            <a:off x="8320335" y="6352605"/>
            <a:ext cx="6204031" cy="1326874"/>
            <a:chOff x="8275898" y="451138"/>
            <a:chExt cx="6204031" cy="328748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71D1E951-4B48-C197-7651-6CCC07A2A05A}"/>
                </a:ext>
              </a:extLst>
            </p:cNvPr>
            <p:cNvSpPr/>
            <p:nvPr/>
          </p:nvSpPr>
          <p:spPr>
            <a:xfrm>
              <a:off x="8275898" y="451138"/>
              <a:ext cx="6204031" cy="32874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Text 1">
              <a:extLst>
                <a:ext uri="{FF2B5EF4-FFF2-40B4-BE49-F238E27FC236}">
                  <a16:creationId xmlns:a16="http://schemas.microsoft.com/office/drawing/2014/main" id="{59335402-D971-4DB7-8A6C-3F55F9D0FB13}"/>
                </a:ext>
              </a:extLst>
            </p:cNvPr>
            <p:cNvSpPr/>
            <p:nvPr/>
          </p:nvSpPr>
          <p:spPr>
            <a:xfrm>
              <a:off x="8575337" y="783793"/>
              <a:ext cx="5634444" cy="16279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Git add . </a:t>
              </a:r>
            </a:p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Git commit –m “Add sample project”</a:t>
              </a:r>
            </a:p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Git push origin main</a:t>
              </a:r>
            </a:p>
          </p:txBody>
        </p:sp>
      </p:grpSp>
      <p:sp>
        <p:nvSpPr>
          <p:cNvPr id="72" name="Text 1">
            <a:extLst>
              <a:ext uri="{FF2B5EF4-FFF2-40B4-BE49-F238E27FC236}">
                <a16:creationId xmlns:a16="http://schemas.microsoft.com/office/drawing/2014/main" id="{ABBE6151-F570-5BE3-0B22-98BBF17F5E03}"/>
              </a:ext>
            </a:extLst>
          </p:cNvPr>
          <p:cNvSpPr/>
          <p:nvPr/>
        </p:nvSpPr>
        <p:spPr>
          <a:xfrm>
            <a:off x="743544" y="5336729"/>
            <a:ext cx="657165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7: Add GitHub Actions workflow (YAML) in local code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5BB4FBF-03FA-191E-7FF3-FF12153CB7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75213" y="5647565"/>
            <a:ext cx="450492" cy="6899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1">
            <a:extLst>
              <a:ext uri="{FF2B5EF4-FFF2-40B4-BE49-F238E27FC236}">
                <a16:creationId xmlns:a16="http://schemas.microsoft.com/office/drawing/2014/main" id="{F4482653-2697-1550-2244-48D8D58DFA18}"/>
              </a:ext>
            </a:extLst>
          </p:cNvPr>
          <p:cNvSpPr/>
          <p:nvPr/>
        </p:nvSpPr>
        <p:spPr>
          <a:xfrm>
            <a:off x="3259058" y="6073818"/>
            <a:ext cx="331029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.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/workflows/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ci.yml</a:t>
            </a:r>
            <a:b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.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yml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next slide….</a:t>
            </a:r>
            <a:b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Then commit changes and validate the ‘Actions’</a:t>
            </a:r>
          </a:p>
        </p:txBody>
      </p:sp>
    </p:spTree>
    <p:extLst>
      <p:ext uri="{BB962C8B-B14F-4D97-AF65-F5344CB8AC3E}">
        <p14:creationId xmlns:p14="http://schemas.microsoft.com/office/powerpoint/2010/main" val="108754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4281-CDA9-D776-AD34-91C5DBB8B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B2B8D0-D098-8864-2D54-FA15803BC171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A5D105-A8C0-9336-96B0-83B9240BC330}"/>
              </a:ext>
            </a:extLst>
          </p:cNvPr>
          <p:cNvGrpSpPr/>
          <p:nvPr/>
        </p:nvGrpSpPr>
        <p:grpSpPr>
          <a:xfrm>
            <a:off x="3428872" y="394572"/>
            <a:ext cx="8273133" cy="7562271"/>
            <a:chOff x="8275898" y="451138"/>
            <a:chExt cx="6204031" cy="328748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FEEAA07-DA4D-215F-A1B0-D51C498BF8F7}"/>
                </a:ext>
              </a:extLst>
            </p:cNvPr>
            <p:cNvSpPr/>
            <p:nvPr/>
          </p:nvSpPr>
          <p:spPr>
            <a:xfrm>
              <a:off x="8275898" y="451138"/>
              <a:ext cx="6204031" cy="32874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6BD890C4-28D5-8350-4EA1-72722D611F66}"/>
                </a:ext>
              </a:extLst>
            </p:cNvPr>
            <p:cNvSpPr/>
            <p:nvPr/>
          </p:nvSpPr>
          <p:spPr>
            <a:xfrm>
              <a:off x="8766967" y="647935"/>
              <a:ext cx="5077565" cy="12827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name: CI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on: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push: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branches: [ "main" ]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pull_request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branches: [ "main" ]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jobs: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test: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runs-on: ubuntu-latest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steps: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- name: Check out code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uses: actions/checkout@v4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- name: Set up Python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uses: actions/setup-python@v5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with: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  python-version: "3.11"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- name: Install dependencies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run: |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  python -m pip install --upgrade pip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  if [ -f requirement.txt ]; then pip install -r requirement.txt; fi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- name: Run tests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run: python -m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pytest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-q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14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1: Deployment Fundamentals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is the process of getting applications and services running in their target environments. It can range from manual steps to fully automated pipelines.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vs. Automated: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 deployments are error-prone and slow; automation ensures speed and repeatability.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2435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Challenges: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Dependency management, environment drift, rollback complexity.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504860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Concepts: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Continuous Integration (CI) for frequent code merges, Continuous Delivery/Deployment (CD) for automated release cycles.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83A95-1054-5B16-79D1-37187D68A4E7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3D706D-93F7-05EB-D100-42834A2AD7F1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583287" y="458272"/>
            <a:ext cx="5267920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2: Ansible Introduction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29007" y="1312426"/>
            <a:ext cx="1153251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 is an open-source automation engine that automates provisioning, configuration management,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deployment, orchestration, and many other IT needs.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83287" y="2343281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Ansible?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powerful, </a:t>
            </a: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agentless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automation tool for system administration tasks.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83285" y="3081219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Agentless Model: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Connects over SSH (Linux/Unix) or WinRM (Windows) – no client software needed on managed nodes.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83286" y="4050768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Push-Based Automation: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Commands are "pushed" from a central control node to target machines.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83287" y="4788706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Simplicity: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Uses YAML for playbooks, making it human-readable and easy to learn.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220" y="1916430"/>
            <a:ext cx="5463802" cy="54638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3E26E-C256-B415-ED30-68D467E0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CD0746-7617-F339-4915-7FB0F92AD2ED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A9FD817-F8BA-64DC-63B8-85194802CE5A}"/>
              </a:ext>
            </a:extLst>
          </p:cNvPr>
          <p:cNvSpPr/>
          <p:nvPr/>
        </p:nvSpPr>
        <p:spPr>
          <a:xfrm>
            <a:off x="583287" y="458272"/>
            <a:ext cx="5267920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2: Ansible Introduction</a:t>
            </a:r>
            <a:endParaRPr lang="en-US" sz="3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3CAE5CC-5057-618E-9335-4E83B7CB0456}"/>
              </a:ext>
            </a:extLst>
          </p:cNvPr>
          <p:cNvSpPr/>
          <p:nvPr/>
        </p:nvSpPr>
        <p:spPr>
          <a:xfrm>
            <a:off x="547982" y="1312426"/>
            <a:ext cx="1153251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 is an open-source automation engine that automates provisioning, configuration management, application deployment,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orchestration, and many other IT needs.</a:t>
            </a:r>
            <a:endParaRPr lang="en-US" dirty="0"/>
          </a:p>
        </p:txBody>
      </p:sp>
      <p:pic>
        <p:nvPicPr>
          <p:cNvPr id="1026" name="Picture 2" descr="Desktop, pc, server, ikon WHCompare Isometric Web Hosting Servers, png ...">
            <a:extLst>
              <a:ext uri="{FF2B5EF4-FFF2-40B4-BE49-F238E27FC236}">
                <a16:creationId xmlns:a16="http://schemas.microsoft.com/office/drawing/2014/main" id="{7E2CA8CF-5555-B818-0D94-ECB7FD45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6522" l="10000" r="90000">
                        <a14:foregroundMark x1="54565" y1="8587" x2="54565" y2="8587"/>
                        <a14:foregroundMark x1="53587" y1="3696" x2="53587" y2="3696"/>
                        <a14:foregroundMark x1="47609" y1="91957" x2="47609" y2="91957"/>
                        <a14:foregroundMark x1="45543" y1="96522" x2="4554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0" y="3350404"/>
            <a:ext cx="1871210" cy="1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sktop, pc, server, ikon WHCompare Isometric Web Hosting Servers, png ...">
            <a:extLst>
              <a:ext uri="{FF2B5EF4-FFF2-40B4-BE49-F238E27FC236}">
                <a16:creationId xmlns:a16="http://schemas.microsoft.com/office/drawing/2014/main" id="{BE8AD09F-7CF1-27A9-3637-BC27BD2F2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6522" l="10000" r="90000">
                        <a14:foregroundMark x1="54565" y1="8587" x2="54565" y2="8587"/>
                        <a14:foregroundMark x1="53587" y1="3696" x2="53587" y2="3696"/>
                        <a14:foregroundMark x1="47609" y1="91957" x2="47609" y2="91957"/>
                        <a14:foregroundMark x1="45543" y1="96522" x2="4554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99" y="2596120"/>
            <a:ext cx="1871210" cy="1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sktop, pc, server, ikon WHCompare Isometric Web Hosting Servers, png ...">
            <a:extLst>
              <a:ext uri="{FF2B5EF4-FFF2-40B4-BE49-F238E27FC236}">
                <a16:creationId xmlns:a16="http://schemas.microsoft.com/office/drawing/2014/main" id="{E85A58DB-9093-0325-FADB-1AD0C8C4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6522" l="10000" r="90000">
                        <a14:foregroundMark x1="54565" y1="8587" x2="54565" y2="8587"/>
                        <a14:foregroundMark x1="53587" y1="3696" x2="53587" y2="3696"/>
                        <a14:foregroundMark x1="47609" y1="91957" x2="47609" y2="91957"/>
                        <a14:foregroundMark x1="45543" y1="96522" x2="4554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11" y="2924070"/>
            <a:ext cx="1871210" cy="1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sktop, pc, server, ikon WHCompare Isometric Web Hosting Servers, png ...">
            <a:extLst>
              <a:ext uri="{FF2B5EF4-FFF2-40B4-BE49-F238E27FC236}">
                <a16:creationId xmlns:a16="http://schemas.microsoft.com/office/drawing/2014/main" id="{17AFDAED-5F61-91D3-9DF2-136C90B7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6522" l="10000" r="90000">
                        <a14:foregroundMark x1="54565" y1="8587" x2="54565" y2="8587"/>
                        <a14:foregroundMark x1="53587" y1="3696" x2="53587" y2="3696"/>
                        <a14:foregroundMark x1="47609" y1="91957" x2="47609" y2="91957"/>
                        <a14:foregroundMark x1="45543" y1="96522" x2="4554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788" y="2924070"/>
            <a:ext cx="1871210" cy="1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esktop, pc, server, ikon WHCompare Isometric Web Hosting Servers, png ...">
            <a:extLst>
              <a:ext uri="{FF2B5EF4-FFF2-40B4-BE49-F238E27FC236}">
                <a16:creationId xmlns:a16="http://schemas.microsoft.com/office/drawing/2014/main" id="{72F68E2F-5EA3-9E67-606B-B7196079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6522" l="10000" r="90000">
                        <a14:foregroundMark x1="54565" y1="8587" x2="54565" y2="8587"/>
                        <a14:foregroundMark x1="53587" y1="3696" x2="53587" y2="3696"/>
                        <a14:foregroundMark x1="47609" y1="91957" x2="47609" y2="91957"/>
                        <a14:foregroundMark x1="45543" y1="96522" x2="4554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668" y="3350404"/>
            <a:ext cx="1871210" cy="18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min - Free communications icons">
            <a:extLst>
              <a:ext uri="{FF2B5EF4-FFF2-40B4-BE49-F238E27FC236}">
                <a16:creationId xmlns:a16="http://schemas.microsoft.com/office/drawing/2014/main" id="{371E9DB9-1170-1B33-5615-43F811937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29" y="6526193"/>
            <a:ext cx="1147341" cy="11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2777987-7ED2-E90A-9F13-7FEEA3BCD5D7}"/>
              </a:ext>
            </a:extLst>
          </p:cNvPr>
          <p:cNvSpPr/>
          <p:nvPr/>
        </p:nvSpPr>
        <p:spPr>
          <a:xfrm rot="707046">
            <a:off x="8193532" y="6979006"/>
            <a:ext cx="2019886" cy="1078101"/>
          </a:xfrm>
          <a:prstGeom prst="wedgeEllipseCallout">
            <a:avLst>
              <a:gd name="adj1" fmla="val -58859"/>
              <a:gd name="adj2" fmla="val 181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Today,  I have been assigned to install </a:t>
            </a:r>
            <a:r>
              <a:rPr lang="en-IN" sz="1200" b="1" dirty="0"/>
              <a:t>Apache</a:t>
            </a:r>
            <a:r>
              <a:rPr lang="en-IN" sz="1200" dirty="0"/>
              <a:t> in all of these servers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C9F92B-737C-98B3-F079-17583D5CC38B}"/>
              </a:ext>
            </a:extLst>
          </p:cNvPr>
          <p:cNvCxnSpPr>
            <a:stCxn id="1028" idx="1"/>
          </p:cNvCxnSpPr>
          <p:nvPr/>
        </p:nvCxnSpPr>
        <p:spPr>
          <a:xfrm flipH="1" flipV="1">
            <a:off x="2986268" y="5069711"/>
            <a:ext cx="3755261" cy="2030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08D97C-73D5-907F-0383-16395DDB2FA4}"/>
              </a:ext>
            </a:extLst>
          </p:cNvPr>
          <p:cNvSpPr txBox="1"/>
          <p:nvPr/>
        </p:nvSpPr>
        <p:spPr>
          <a:xfrm rot="1673036">
            <a:off x="4255924" y="582756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Manual SSH-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ing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9C997E-2D46-12F9-F2BF-B890D32AB776}"/>
              </a:ext>
            </a:extLst>
          </p:cNvPr>
          <p:cNvCxnSpPr>
            <a:cxnSpLocks/>
          </p:cNvCxnSpPr>
          <p:nvPr/>
        </p:nvCxnSpPr>
        <p:spPr>
          <a:xfrm flipH="1" flipV="1">
            <a:off x="5160374" y="4614208"/>
            <a:ext cx="1797015" cy="19003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4C937-CA54-7EDE-4C6D-7562F5309A41}"/>
              </a:ext>
            </a:extLst>
          </p:cNvPr>
          <p:cNvCxnSpPr>
            <a:cxnSpLocks/>
          </p:cNvCxnSpPr>
          <p:nvPr/>
        </p:nvCxnSpPr>
        <p:spPr>
          <a:xfrm flipH="1" flipV="1">
            <a:off x="7278531" y="4581250"/>
            <a:ext cx="38176" cy="1806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5F5F3-3D96-08A0-F73A-58E212FCE09E}"/>
              </a:ext>
            </a:extLst>
          </p:cNvPr>
          <p:cNvCxnSpPr>
            <a:cxnSpLocks/>
          </p:cNvCxnSpPr>
          <p:nvPr/>
        </p:nvCxnSpPr>
        <p:spPr>
          <a:xfrm flipV="1">
            <a:off x="7762377" y="4722646"/>
            <a:ext cx="1959574" cy="18037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C048C3-143D-8AAC-0EBB-9B102632EC2E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7888870" y="5050596"/>
            <a:ext cx="3859434" cy="20492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F464086-2870-6D03-BB96-E7076AC2066F}"/>
              </a:ext>
            </a:extLst>
          </p:cNvPr>
          <p:cNvSpPr txBox="1"/>
          <p:nvPr/>
        </p:nvSpPr>
        <p:spPr>
          <a:xfrm rot="2795690">
            <a:off x="5393134" y="5241643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Manual SSH-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ing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1AADD-1662-681C-AECB-F8551E265043}"/>
              </a:ext>
            </a:extLst>
          </p:cNvPr>
          <p:cNvSpPr txBox="1"/>
          <p:nvPr/>
        </p:nvSpPr>
        <p:spPr>
          <a:xfrm rot="5400000">
            <a:off x="7053459" y="52631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“” “”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A6253C-87EC-71FE-AAE6-D944B8B86BD9}"/>
              </a:ext>
            </a:extLst>
          </p:cNvPr>
          <p:cNvSpPr txBox="1"/>
          <p:nvPr/>
        </p:nvSpPr>
        <p:spPr>
          <a:xfrm rot="18572982">
            <a:off x="8110484" y="542460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“” “”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B49587-AB63-0CF5-5B02-DF92EE928F00}"/>
              </a:ext>
            </a:extLst>
          </p:cNvPr>
          <p:cNvSpPr txBox="1"/>
          <p:nvPr/>
        </p:nvSpPr>
        <p:spPr>
          <a:xfrm rot="19750252">
            <a:off x="9026553" y="587115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“” “”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13CA86-674D-F52B-947B-B447FD0A9829}"/>
              </a:ext>
            </a:extLst>
          </p:cNvPr>
          <p:cNvSpPr txBox="1"/>
          <p:nvPr/>
        </p:nvSpPr>
        <p:spPr>
          <a:xfrm>
            <a:off x="12005259" y="6820362"/>
            <a:ext cx="2274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Without Ansible: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Manual repetition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Inconsistent setups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Hard to scale</a:t>
            </a:r>
          </a:p>
        </p:txBody>
      </p:sp>
      <p:pic>
        <p:nvPicPr>
          <p:cNvPr id="1030" name="Picture 6" descr="Logo Brand Product design Ansible Font, restart and make things better ...">
            <a:extLst>
              <a:ext uri="{FF2B5EF4-FFF2-40B4-BE49-F238E27FC236}">
                <a16:creationId xmlns:a16="http://schemas.microsoft.com/office/drawing/2014/main" id="{BA147F89-44B3-ACF5-A656-E3EE6DE6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2" b="92289" l="10000" r="90000">
                        <a14:foregroundMark x1="41444" y1="33253" x2="41444" y2="33253"/>
                        <a14:foregroundMark x1="48667" y1="9639" x2="48667" y2="9639"/>
                        <a14:foregroundMark x1="49556" y1="32289" x2="49556" y2="32289"/>
                        <a14:foregroundMark x1="49333" y1="45542" x2="49333" y2="45542"/>
                        <a14:foregroundMark x1="48111" y1="34940" x2="50667" y2="48916"/>
                        <a14:foregroundMark x1="52444" y1="25783" x2="40333" y2="50120"/>
                        <a14:foregroundMark x1="40333" y1="50120" x2="43667" y2="72289"/>
                        <a14:foregroundMark x1="43667" y1="72289" x2="51222" y2="81205"/>
                        <a14:foregroundMark x1="51222" y1="81205" x2="59111" y2="69157"/>
                        <a14:foregroundMark x1="59111" y1="69157" x2="61778" y2="53494"/>
                        <a14:foregroundMark x1="61778" y1="53494" x2="50000" y2="20241"/>
                        <a14:foregroundMark x1="50000" y1="20241" x2="49778" y2="20000"/>
                        <a14:foregroundMark x1="55889" y1="33976" x2="42556" y2="39277"/>
                        <a14:foregroundMark x1="42556" y1="39277" x2="44111" y2="65783"/>
                        <a14:foregroundMark x1="44111" y1="65783" x2="61444" y2="69639"/>
                        <a14:foregroundMark x1="61444" y1="69639" x2="63778" y2="53735"/>
                        <a14:foregroundMark x1="63778" y1="53735" x2="56778" y2="32530"/>
                        <a14:foregroundMark x1="56778" y1="32530" x2="53222" y2="32771"/>
                        <a14:foregroundMark x1="56444" y1="46265" x2="56444" y2="46265"/>
                        <a14:foregroundMark x1="58000" y1="52530" x2="58000" y2="52530"/>
                        <a14:foregroundMark x1="50444" y1="62169" x2="50444" y2="62169"/>
                        <a14:foregroundMark x1="50444" y1="57831" x2="50444" y2="57831"/>
                        <a14:foregroundMark x1="50111" y1="53735" x2="49333" y2="53012"/>
                        <a14:foregroundMark x1="47889" y1="53012" x2="47444" y2="53735"/>
                        <a14:foregroundMark x1="47667" y1="91084" x2="47667" y2="91084"/>
                        <a14:foregroundMark x1="49000" y1="92530" x2="49000" y2="92530"/>
                        <a14:foregroundMark x1="51444" y1="2892" x2="51444" y2="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23" y="6454724"/>
            <a:ext cx="1748609" cy="8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DADF6C-4614-D66F-0419-FD9534ECEA59}"/>
              </a:ext>
            </a:extLst>
          </p:cNvPr>
          <p:cNvSpPr txBox="1"/>
          <p:nvPr/>
        </p:nvSpPr>
        <p:spPr>
          <a:xfrm>
            <a:off x="6559135" y="7673534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Control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594EF5-774B-5551-62D2-8C519C5E0BA8}"/>
              </a:ext>
            </a:extLst>
          </p:cNvPr>
          <p:cNvSpPr txBox="1"/>
          <p:nvPr/>
        </p:nvSpPr>
        <p:spPr>
          <a:xfrm>
            <a:off x="1014855" y="3003753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Managed Nodes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454C-5B0F-868E-79DD-3891D0AF9560}"/>
              </a:ext>
            </a:extLst>
          </p:cNvPr>
          <p:cNvSpPr txBox="1"/>
          <p:nvPr/>
        </p:nvSpPr>
        <p:spPr>
          <a:xfrm>
            <a:off x="3637380" y="2421556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Managed Nodes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CBDA0C-18CA-0A46-812F-58CDA30C4F26}"/>
              </a:ext>
            </a:extLst>
          </p:cNvPr>
          <p:cNvSpPr txBox="1"/>
          <p:nvPr/>
        </p:nvSpPr>
        <p:spPr>
          <a:xfrm>
            <a:off x="6447099" y="2236890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Managed Nodes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65C4CA-35A5-503A-0E0F-8FCDF73DD5D2}"/>
              </a:ext>
            </a:extLst>
          </p:cNvPr>
          <p:cNvSpPr txBox="1"/>
          <p:nvPr/>
        </p:nvSpPr>
        <p:spPr>
          <a:xfrm>
            <a:off x="9245064" y="2493988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Managed Nodes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F96E06-8552-4857-F54E-31767FF46328}"/>
              </a:ext>
            </a:extLst>
          </p:cNvPr>
          <p:cNvSpPr txBox="1"/>
          <p:nvPr/>
        </p:nvSpPr>
        <p:spPr>
          <a:xfrm>
            <a:off x="11577202" y="2924070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Managed Nodes 5</a:t>
            </a:r>
          </a:p>
        </p:txBody>
      </p:sp>
      <p:pic>
        <p:nvPicPr>
          <p:cNvPr id="1038" name="Picture 14" descr="To Do Png">
            <a:extLst>
              <a:ext uri="{FF2B5EF4-FFF2-40B4-BE49-F238E27FC236}">
                <a16:creationId xmlns:a16="http://schemas.microsoft.com/office/drawing/2014/main" id="{1995FE45-38C9-028A-C1BE-CFD42E44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40" b="93729" l="10000" r="90465">
                        <a14:foregroundMark x1="13837" y1="32839" x2="13837" y2="32839"/>
                        <a14:foregroundMark x1="13837" y1="30901" x2="13837" y2="30901"/>
                        <a14:foregroundMark x1="29419" y1="40935" x2="29419" y2="40935"/>
                        <a14:foregroundMark x1="33837" y1="55188" x2="33837" y2="55188"/>
                        <a14:foregroundMark x1="38023" y1="65792" x2="38023" y2="65792"/>
                        <a14:foregroundMark x1="42674" y1="73660" x2="42674" y2="73660"/>
                        <a14:foregroundMark x1="51744" y1="70125" x2="51744" y2="70125"/>
                        <a14:foregroundMark x1="49651" y1="58153" x2="49651" y2="58153"/>
                        <a14:foregroundMark x1="46628" y1="48119" x2="46628" y2="48119"/>
                        <a14:foregroundMark x1="40465" y1="41847" x2="40465" y2="41847"/>
                        <a14:foregroundMark x1="40465" y1="41847" x2="50581" y2="43786"/>
                        <a14:foregroundMark x1="59302" y1="9920" x2="59302" y2="9920"/>
                        <a14:foregroundMark x1="31279" y1="7640" x2="31279" y2="7640"/>
                        <a14:foregroundMark x1="18605" y1="32953" x2="24070" y2="50741"/>
                        <a14:foregroundMark x1="24070" y1="50741" x2="48721" y2="59749"/>
                        <a14:foregroundMark x1="48721" y1="59749" x2="38488" y2="38655"/>
                        <a14:foregroundMark x1="38488" y1="38655" x2="29535" y2="42417"/>
                        <a14:foregroundMark x1="27791" y1="34208" x2="41047" y2="27366"/>
                        <a14:foregroundMark x1="41047" y1="27366" x2="60116" y2="28050"/>
                        <a14:foregroundMark x1="60116" y1="28050" x2="69302" y2="48689"/>
                        <a14:foregroundMark x1="69302" y1="48689" x2="55930" y2="51311"/>
                        <a14:foregroundMark x1="55930" y1="51311" x2="38372" y2="34436"/>
                        <a14:foregroundMark x1="38372" y1="34436" x2="37791" y2="31243"/>
                        <a14:foregroundMark x1="58256" y1="27366" x2="81977" y2="66249"/>
                        <a14:foregroundMark x1="81977" y1="66249" x2="64419" y2="66477"/>
                        <a14:foregroundMark x1="64419" y1="66477" x2="58023" y2="52680"/>
                        <a14:foregroundMark x1="58023" y1="52680" x2="58721" y2="49259"/>
                        <a14:foregroundMark x1="28372" y1="55302" x2="31163" y2="69099"/>
                        <a14:foregroundMark x1="31163" y1="69099" x2="44302" y2="82896"/>
                        <a14:foregroundMark x1="44302" y1="82896" x2="57326" y2="80730"/>
                        <a14:foregroundMark x1="57326" y1="80730" x2="68721" y2="71608"/>
                        <a14:foregroundMark x1="68721" y1="71608" x2="69767" y2="64766"/>
                        <a14:foregroundMark x1="90581" y1="70239" x2="90581" y2="70239"/>
                        <a14:foregroundMark x1="39535" y1="93273" x2="38721" y2="93729"/>
                        <a14:foregroundMark x1="43140" y1="50741" x2="44070" y2="67959"/>
                        <a14:foregroundMark x1="44070" y1="67959" x2="70465" y2="76283"/>
                        <a14:foregroundMark x1="70465" y1="76283" x2="59419" y2="50855"/>
                        <a14:foregroundMark x1="59419" y1="50855" x2="51977" y2="47206"/>
                        <a14:foregroundMark x1="53488" y1="20525" x2="54651" y2="29875"/>
                        <a14:foregroundMark x1="54651" y1="29875" x2="65349" y2="29647"/>
                        <a14:foregroundMark x1="65349" y1="29647" x2="67093" y2="19498"/>
                        <a14:foregroundMark x1="67093" y1="19498" x2="59186" y2="14253"/>
                        <a14:foregroundMark x1="59186" y1="14253" x2="53837" y2="13113"/>
                        <a14:foregroundMark x1="50814" y1="69555" x2="65349" y2="67503"/>
                        <a14:foregroundMark x1="65349" y1="67503" x2="48837" y2="49829"/>
                        <a14:foregroundMark x1="48837" y1="49829" x2="41744" y2="70239"/>
                        <a14:foregroundMark x1="41744" y1="70239" x2="46279" y2="745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6303">
            <a:off x="4965164" y="6998914"/>
            <a:ext cx="1033127" cy="10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09549A-429E-8EB5-D27E-C9DA96238AD6}"/>
              </a:ext>
            </a:extLst>
          </p:cNvPr>
          <p:cNvSpPr txBox="1"/>
          <p:nvPr/>
        </p:nvSpPr>
        <p:spPr>
          <a:xfrm>
            <a:off x="4941995" y="7817076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Inventory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7A9DA0-2FEA-B7A5-24EE-90D5B5515BF9}"/>
              </a:ext>
            </a:extLst>
          </p:cNvPr>
          <p:cNvCxnSpPr>
            <a:cxnSpLocks/>
          </p:cNvCxnSpPr>
          <p:nvPr/>
        </p:nvCxnSpPr>
        <p:spPr>
          <a:xfrm flipH="1">
            <a:off x="5960735" y="7584384"/>
            <a:ext cx="602371" cy="116527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8A2D457-7B4F-6532-7657-A413F8A8D5D6}"/>
              </a:ext>
            </a:extLst>
          </p:cNvPr>
          <p:cNvSpPr txBox="1"/>
          <p:nvPr/>
        </p:nvSpPr>
        <p:spPr>
          <a:xfrm>
            <a:off x="2835908" y="3871773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Playbook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DEE17E-8406-4CEC-858F-DB6A0B555840}"/>
              </a:ext>
            </a:extLst>
          </p:cNvPr>
          <p:cNvSpPr txBox="1"/>
          <p:nvPr/>
        </p:nvSpPr>
        <p:spPr>
          <a:xfrm>
            <a:off x="293586" y="6890644"/>
            <a:ext cx="353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With Ansible: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One-click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Version-controlled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Faster recovery &amp; updates</a:t>
            </a:r>
          </a:p>
        </p:txBody>
      </p:sp>
      <p:pic>
        <p:nvPicPr>
          <p:cNvPr id="40" name="Picture 8" descr="Coding, extension, file, language, programming, yaml icon - Download on ...">
            <a:extLst>
              <a:ext uri="{FF2B5EF4-FFF2-40B4-BE49-F238E27FC236}">
                <a16:creationId xmlns:a16="http://schemas.microsoft.com/office/drawing/2014/main" id="{F4CCF1F8-C647-ED87-294B-AAC0E503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05" y="5924229"/>
            <a:ext cx="775192" cy="77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Coding, extension, file, language, programming, yaml icon - Download on ...">
            <a:extLst>
              <a:ext uri="{FF2B5EF4-FFF2-40B4-BE49-F238E27FC236}">
                <a16:creationId xmlns:a16="http://schemas.microsoft.com/office/drawing/2014/main" id="{34BDA792-7E15-8CCF-1506-BD6989A5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880" y="5871458"/>
            <a:ext cx="775192" cy="77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oding, extension, file, language, programming, yaml icon - Download on ...">
            <a:extLst>
              <a:ext uri="{FF2B5EF4-FFF2-40B4-BE49-F238E27FC236}">
                <a16:creationId xmlns:a16="http://schemas.microsoft.com/office/drawing/2014/main" id="{D2850C6B-2B61-901A-9EC0-E0AF37CD3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83" y="5893321"/>
            <a:ext cx="775192" cy="77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ing, extension, file, language, programming, yaml icon - Download on ...">
            <a:extLst>
              <a:ext uri="{FF2B5EF4-FFF2-40B4-BE49-F238E27FC236}">
                <a16:creationId xmlns:a16="http://schemas.microsoft.com/office/drawing/2014/main" id="{CEC759DE-C641-C211-BD6D-1FE3CBBD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80" y="5893321"/>
            <a:ext cx="775192" cy="77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Coding, extension, file, language, programming, yaml icon - Download on ...">
            <a:extLst>
              <a:ext uri="{FF2B5EF4-FFF2-40B4-BE49-F238E27FC236}">
                <a16:creationId xmlns:a16="http://schemas.microsoft.com/office/drawing/2014/main" id="{FF17D231-F52B-B632-CECF-53EFFC57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05" y="5868749"/>
            <a:ext cx="775192" cy="77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917E-6 4.69136E-6 L -0.30078 -0.1944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9" y="-972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32099E-7 L -0.13324 -0.2507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2" y="-1253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917E-6 -3.76543E-6 L 0.04026 -0.2694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" y="-13484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3056E-6 2.71605E-6 L 0.22395 -0.2274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-11381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71605E-6 L 0.38184 -0.19097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86" y="-9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32" grpId="0"/>
      <p:bldP spid="33" grpId="0"/>
      <p:bldP spid="34" grpId="0"/>
      <p:bldP spid="35" grpId="0"/>
      <p:bldP spid="36" grpId="0"/>
      <p:bldP spid="41" grpId="0"/>
      <p:bldP spid="42" grpId="0"/>
      <p:bldP spid="43" grpId="0"/>
      <p:bldP spid="44" grpId="0"/>
      <p:bldP spid="45" grpId="0"/>
      <p:bldP spid="46" grpId="0"/>
      <p:bldP spid="49" grpId="0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B479F5-AAEC-CC0E-AF9F-C8755E2A2E70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26626" y="492323"/>
            <a:ext cx="5095518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Ansible Architecture</a:t>
            </a:r>
            <a:endParaRPr lang="en-US" sz="3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4FEAF-DD0D-5CCD-9F44-19A3D023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-1"/>
            <a:ext cx="8229599" cy="8229599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331D4F31-F164-D785-AB59-6C4EFF1B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26" y="1282708"/>
            <a:ext cx="5422161" cy="1908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altLang="en-US" sz="1500" b="1" u="sng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CONCEPTS: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Node → where Ansible is installed (your Windows machine with WSL2).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Nodes → servers that Ansible controls (can be localhost, a Linux VM, or Docker container).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→ a file listing managed nodes.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 → reusable units (e.g., install package, create file).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 → YAML script describing tasks.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alt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Idempotent → running same playbook multiple times gives same result.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5984200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Ansible Playbooks &amp; YAML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965" y="1518523"/>
            <a:ext cx="132804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Playbooks are the heart of Ansible, defining automation tasks in a structured, human-readable YAML format. They specify what to do and on which hosts.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4965" y="2526149"/>
            <a:ext cx="778002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 Structure: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list of "plays," where each play targets a group of hosts and defines a series of tasks to execute.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4965" y="3210758"/>
            <a:ext cx="778002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YAML Syntax Basics: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Uses indentation for structure, key-value pairs, and lists. No special characters needed for most commands.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965" y="3895368"/>
            <a:ext cx="778002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Task:</a:t>
            </a: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Installing a package, managing a service, or deploying a file.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8933140" y="2569607"/>
            <a:ext cx="5029795" cy="4918234"/>
          </a:xfrm>
          <a:prstGeom prst="roundRect">
            <a:avLst>
              <a:gd name="adj" fmla="val 588"/>
            </a:avLst>
          </a:prstGeom>
          <a:solidFill>
            <a:srgbClr val="313136"/>
          </a:solidFill>
          <a:ln/>
        </p:spPr>
      </p:sp>
      <p:sp>
        <p:nvSpPr>
          <p:cNvPr id="8" name="Shape 6"/>
          <p:cNvSpPr/>
          <p:nvPr/>
        </p:nvSpPr>
        <p:spPr>
          <a:xfrm>
            <a:off x="8923615" y="2569607"/>
            <a:ext cx="5048845" cy="4918234"/>
          </a:xfrm>
          <a:prstGeom prst="roundRect">
            <a:avLst>
              <a:gd name="adj" fmla="val 588"/>
            </a:avLst>
          </a:prstGeom>
          <a:solidFill>
            <a:srgbClr val="313136"/>
          </a:solidFill>
          <a:ln/>
        </p:spPr>
      </p:sp>
      <p:sp>
        <p:nvSpPr>
          <p:cNvPr id="9" name="Text 7"/>
          <p:cNvSpPr/>
          <p:nvPr/>
        </p:nvSpPr>
        <p:spPr>
          <a:xfrm>
            <a:off x="9116378" y="2714149"/>
            <a:ext cx="4663321" cy="462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---- name: Install Nginx hosts: webservers become: yes tasks: - name: Ensure Nginx is installed </a:t>
            </a:r>
            <a:r>
              <a:rPr lang="en-US" sz="1500" dirty="0" err="1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ansible.builtin.apt</a:t>
            </a:r>
            <a:r>
              <a:rPr lang="en-US" sz="15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name: nginx state: present - name: Ensure Nginx is running </a:t>
            </a:r>
            <a:r>
              <a:rPr lang="en-US" sz="1500" dirty="0" err="1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ansible.builtin.service</a:t>
            </a:r>
            <a:r>
              <a:rPr lang="en-US" sz="15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name: nginx state: started enabled: yes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4DF7F-F86A-8E92-78B3-B87556217AB6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98A4F4E-5484-0E64-56B8-5AA866864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94734"/>
              </p:ext>
            </p:extLst>
          </p:nvPr>
        </p:nvGraphicFramePr>
        <p:xfrm>
          <a:off x="1066564" y="4629486"/>
          <a:ext cx="1298092" cy="786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4" imgW="853582" imgH="517956" progId="Package">
                  <p:embed/>
                </p:oleObj>
              </mc:Choice>
              <mc:Fallback>
                <p:oleObj name="Packager Shell Object" showAsIcon="1" r:id="rId4" imgW="853582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564" y="4629486"/>
                        <a:ext cx="1298092" cy="78657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7300B9-0FE8-323A-8114-891FC6061453}"/>
              </a:ext>
            </a:extLst>
          </p:cNvPr>
          <p:cNvSpPr/>
          <p:nvPr/>
        </p:nvSpPr>
        <p:spPr>
          <a:xfrm>
            <a:off x="9930776" y="5587637"/>
            <a:ext cx="4271361" cy="1674646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928902-2FA7-50AF-755E-454A9A0CB9C0}"/>
              </a:ext>
            </a:extLst>
          </p:cNvPr>
          <p:cNvSpPr/>
          <p:nvPr/>
        </p:nvSpPr>
        <p:spPr>
          <a:xfrm>
            <a:off x="5384367" y="4735537"/>
            <a:ext cx="3419090" cy="338585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0F0C34-A8B7-5E93-97B4-31FA37A7C3A1}"/>
              </a:ext>
            </a:extLst>
          </p:cNvPr>
          <p:cNvSpPr/>
          <p:nvPr/>
        </p:nvSpPr>
        <p:spPr>
          <a:xfrm>
            <a:off x="1872724" y="5631716"/>
            <a:ext cx="2384324" cy="1605634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754977-B9A4-F7AE-C2E8-6617834D0136}"/>
              </a:ext>
            </a:extLst>
          </p:cNvPr>
          <p:cNvSpPr/>
          <p:nvPr/>
        </p:nvSpPr>
        <p:spPr>
          <a:xfrm>
            <a:off x="10162573" y="306169"/>
            <a:ext cx="4039564" cy="416832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CF61-B428-E457-E11E-70B5D1351839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71393" y="527447"/>
            <a:ext cx="6160651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Roles &amp; Modules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1088081" y="1561835"/>
            <a:ext cx="709755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Module:</a:t>
            </a:r>
          </a:p>
          <a:p>
            <a:pPr marL="285750" indent="-285750" algn="l">
              <a:lnSpc>
                <a:spcPts val="24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module is just a small action that Ansible knows how to do.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it like a single command. 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Install software, create a user, copy a file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088081" y="3051862"/>
            <a:ext cx="7097554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Role:</a:t>
            </a:r>
          </a:p>
          <a:p>
            <a:pPr marL="285750" indent="-285750">
              <a:lnSpc>
                <a:spcPts val="24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role is just a folder where you organize many tasks.</a:t>
            </a:r>
          </a:p>
          <a:p>
            <a:pPr marL="285750" indent="-285750">
              <a:lnSpc>
                <a:spcPts val="24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Instead of writing everything in one file, you put related tasks, files, and configs in one place.</a:t>
            </a:r>
          </a:p>
          <a:p>
            <a:pPr marL="285750" indent="-285750">
              <a:lnSpc>
                <a:spcPts val="24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Think of a role as a ready-made box of automation.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3B4CA-A920-5576-BC38-7E590E88AF75}"/>
              </a:ext>
            </a:extLst>
          </p:cNvPr>
          <p:cNvSpPr txBox="1"/>
          <p:nvPr/>
        </p:nvSpPr>
        <p:spPr>
          <a:xfrm>
            <a:off x="10509812" y="411967"/>
            <a:ext cx="3912244" cy="4062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400"/>
              </a:lnSpc>
              <a:buSzPct val="100000"/>
              <a:defRPr sz="1500" b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r>
              <a:rPr lang="en-IN" b="0" dirty="0"/>
              <a:t>- name: Install Apache</a:t>
            </a:r>
          </a:p>
          <a:p>
            <a:r>
              <a:rPr lang="en-IN" b="0" dirty="0"/>
              <a:t>  hosts: webservers</a:t>
            </a:r>
          </a:p>
          <a:p>
            <a:r>
              <a:rPr lang="en-IN" b="0" dirty="0"/>
              <a:t>  tasks:</a:t>
            </a:r>
          </a:p>
          <a:p>
            <a:r>
              <a:rPr lang="en-IN" b="0" dirty="0"/>
              <a:t>    - name: Install Apache package</a:t>
            </a:r>
          </a:p>
          <a:p>
            <a:r>
              <a:rPr lang="en-IN" b="0" dirty="0"/>
              <a:t>      yum:               # ← module</a:t>
            </a:r>
          </a:p>
          <a:p>
            <a:r>
              <a:rPr lang="en-IN" b="0" dirty="0"/>
              <a:t>        name: httpd</a:t>
            </a:r>
          </a:p>
          <a:p>
            <a:r>
              <a:rPr lang="en-IN" b="0" dirty="0"/>
              <a:t>        state: present</a:t>
            </a:r>
          </a:p>
          <a:p>
            <a:endParaRPr lang="en-IN" b="0" dirty="0"/>
          </a:p>
          <a:p>
            <a:r>
              <a:rPr lang="en-IN" b="0" dirty="0"/>
              <a:t>    - name: Start Apache service</a:t>
            </a:r>
          </a:p>
          <a:p>
            <a:r>
              <a:rPr lang="en-IN" b="0" dirty="0"/>
              <a:t>      service:           # ← module</a:t>
            </a:r>
          </a:p>
          <a:p>
            <a:r>
              <a:rPr lang="en-IN" b="0" dirty="0"/>
              <a:t>        name: httpd</a:t>
            </a:r>
          </a:p>
          <a:p>
            <a:r>
              <a:rPr lang="en-IN" b="0" dirty="0"/>
              <a:t>        state: started</a:t>
            </a:r>
          </a:p>
          <a:p>
            <a:r>
              <a:rPr lang="en-IN" b="0" dirty="0"/>
              <a:t>        enabled: yes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EFCE35D-4103-C209-335A-0D62B99E9482}"/>
              </a:ext>
            </a:extLst>
          </p:cNvPr>
          <p:cNvSpPr/>
          <p:nvPr/>
        </p:nvSpPr>
        <p:spPr>
          <a:xfrm>
            <a:off x="8843060" y="359068"/>
            <a:ext cx="1145894" cy="4062522"/>
          </a:xfrm>
          <a:prstGeom prst="leftBrace">
            <a:avLst>
              <a:gd name="adj1" fmla="val 0"/>
              <a:gd name="adj2" fmla="val 49818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A1CA91-E2D8-7E9C-EBB0-0A1281D9EF3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7685590" y="4349263"/>
            <a:ext cx="4780344" cy="125226"/>
          </a:xfrm>
          <a:prstGeom prst="bentConnector4">
            <a:avLst>
              <a:gd name="adj1" fmla="val 29540"/>
              <a:gd name="adj2" fmla="val 28255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2">
            <a:extLst>
              <a:ext uri="{FF2B5EF4-FFF2-40B4-BE49-F238E27FC236}">
                <a16:creationId xmlns:a16="http://schemas.microsoft.com/office/drawing/2014/main" id="{1716EAA4-A665-1623-EE80-452AEB536F7C}"/>
              </a:ext>
            </a:extLst>
          </p:cNvPr>
          <p:cNvSpPr/>
          <p:nvPr/>
        </p:nvSpPr>
        <p:spPr>
          <a:xfrm>
            <a:off x="9450732" y="4798519"/>
            <a:ext cx="1350743" cy="29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14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role</a:t>
            </a:r>
            <a:endParaRPr lang="en-US" sz="1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7FCC33-CAA2-D605-ED6C-8445C14343C5}"/>
              </a:ext>
            </a:extLst>
          </p:cNvPr>
          <p:cNvSpPr txBox="1"/>
          <p:nvPr/>
        </p:nvSpPr>
        <p:spPr>
          <a:xfrm>
            <a:off x="2127306" y="5715555"/>
            <a:ext cx="1365813" cy="1292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400"/>
              </a:lnSpc>
              <a:buSzPct val="100000"/>
              <a:defRPr sz="1500" b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r>
              <a:rPr lang="en-IN" dirty="0" err="1"/>
              <a:t>playbook.yml</a:t>
            </a:r>
            <a:r>
              <a:rPr lang="en-IN" dirty="0"/>
              <a:t> </a:t>
            </a:r>
          </a:p>
          <a:p>
            <a:r>
              <a:rPr lang="en-IN" dirty="0"/>
              <a:t>roles/</a:t>
            </a:r>
          </a:p>
          <a:p>
            <a:r>
              <a:rPr lang="en-IN" dirty="0"/>
              <a:t>  webserver/</a:t>
            </a:r>
          </a:p>
          <a:p>
            <a:r>
              <a:rPr lang="en-IN" dirty="0"/>
              <a:t>    tasks/</a:t>
            </a:r>
          </a:p>
          <a:p>
            <a:r>
              <a:rPr lang="en-IN" dirty="0"/>
              <a:t>      </a:t>
            </a:r>
            <a:r>
              <a:rPr lang="en-IN" dirty="0" err="1"/>
              <a:t>main.yml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47305-B939-71E4-F81D-A365A22D9046}"/>
              </a:ext>
            </a:extLst>
          </p:cNvPr>
          <p:cNvSpPr txBox="1"/>
          <p:nvPr/>
        </p:nvSpPr>
        <p:spPr>
          <a:xfrm>
            <a:off x="5770891" y="4885894"/>
            <a:ext cx="2974694" cy="3139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400"/>
              </a:lnSpc>
              <a:buSzPct val="100000"/>
              <a:defRPr sz="1500" b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r>
              <a:rPr lang="en-IN" dirty="0"/>
              <a:t>- name: Install Apache</a:t>
            </a:r>
          </a:p>
          <a:p>
            <a:r>
              <a:rPr lang="en-IN" dirty="0"/>
              <a:t>  yum:</a:t>
            </a:r>
          </a:p>
          <a:p>
            <a:r>
              <a:rPr lang="en-IN" dirty="0"/>
              <a:t>    name: httpd</a:t>
            </a:r>
          </a:p>
          <a:p>
            <a:r>
              <a:rPr lang="en-IN" dirty="0"/>
              <a:t>    state: present</a:t>
            </a:r>
          </a:p>
          <a:p>
            <a:endParaRPr lang="en-IN" dirty="0"/>
          </a:p>
          <a:p>
            <a:r>
              <a:rPr lang="en-IN" dirty="0"/>
              <a:t>- name: Start Apache</a:t>
            </a:r>
          </a:p>
          <a:p>
            <a:r>
              <a:rPr lang="en-IN" dirty="0"/>
              <a:t>  service:</a:t>
            </a:r>
          </a:p>
          <a:p>
            <a:r>
              <a:rPr lang="en-IN" dirty="0"/>
              <a:t>    name: httpd</a:t>
            </a:r>
          </a:p>
          <a:p>
            <a:r>
              <a:rPr lang="en-IN" dirty="0"/>
              <a:t>    state: started</a:t>
            </a:r>
          </a:p>
          <a:p>
            <a:r>
              <a:rPr lang="en-IN" dirty="0"/>
              <a:t>    enabled: 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F2D04E-E5F2-9768-7897-8A1CE78EA54F}"/>
              </a:ext>
            </a:extLst>
          </p:cNvPr>
          <p:cNvSpPr txBox="1"/>
          <p:nvPr/>
        </p:nvSpPr>
        <p:spPr>
          <a:xfrm>
            <a:off x="10289591" y="5824795"/>
            <a:ext cx="7315200" cy="1292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400"/>
              </a:lnSpc>
              <a:buSzPct val="100000"/>
              <a:defRPr sz="1500" b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r>
              <a:rPr lang="en-IN" dirty="0"/>
              <a:t>- name: Setup Apache Webserver</a:t>
            </a:r>
          </a:p>
          <a:p>
            <a:r>
              <a:rPr lang="en-IN" dirty="0"/>
              <a:t>  hosts: webservers</a:t>
            </a:r>
          </a:p>
          <a:p>
            <a:r>
              <a:rPr lang="en-IN" dirty="0"/>
              <a:t>  roles:</a:t>
            </a:r>
          </a:p>
          <a:p>
            <a:r>
              <a:rPr lang="en-IN" dirty="0"/>
              <a:t>    - webserver   # ← calls the role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0949ED26-9098-F23B-E674-50A8BB2CE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732" y="7866140"/>
            <a:ext cx="5354053" cy="18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altLang="en-US" sz="14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*You can use the webserver role again in another playbook 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C88FD3A-B6C9-FE10-2CB9-8CECA0B68D88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692072" y="5253881"/>
            <a:ext cx="1751896" cy="609408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33A9F84-CBD2-D7F7-3A26-69EBBB8AD520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257048" y="6428465"/>
            <a:ext cx="1127319" cy="606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57A91C1-F25D-6AC2-864D-3538CBF0D18C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8803457" y="6424960"/>
            <a:ext cx="1127319" cy="350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">
            <a:extLst>
              <a:ext uri="{FF2B5EF4-FFF2-40B4-BE49-F238E27FC236}">
                <a16:creationId xmlns:a16="http://schemas.microsoft.com/office/drawing/2014/main" id="{15B1EFE2-ED7E-E978-FF56-8493863E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652" y="7286773"/>
            <a:ext cx="1710468" cy="384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altLang="en-US" sz="14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Folder Structure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53F4BA08-3F6F-026F-5C95-2AFAD4F6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100" y="6475266"/>
            <a:ext cx="1710468" cy="384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altLang="en-US" sz="1400" i="1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Main.yml</a:t>
            </a:r>
            <a:endParaRPr lang="en-US" altLang="en-US" sz="1400" i="1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F2A9CD03-8204-5160-C8EF-6D5DE8C07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7121" y="7298310"/>
            <a:ext cx="1710468" cy="384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r>
              <a:rPr lang="en-US" altLang="en-US" sz="1400" i="1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Playbook.yml</a:t>
            </a:r>
            <a:endParaRPr lang="en-US" altLang="en-US" sz="1400" i="1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BE3D-0609-45E9-2827-C02EB008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A26C4E-02E9-4F37-970F-2FE9CC850B46}"/>
              </a:ext>
            </a:extLst>
          </p:cNvPr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</a:rPr>
              <a:t>Ansible HANDS-ON: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4F151-32E4-1CAE-0B53-8D11FCEEA477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608756-1286-F464-1222-61221F0FF191}"/>
              </a:ext>
            </a:extLst>
          </p:cNvPr>
          <p:cNvSpPr/>
          <p:nvPr/>
        </p:nvSpPr>
        <p:spPr>
          <a:xfrm>
            <a:off x="743545" y="1672947"/>
            <a:ext cx="6571654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1: Install WSL2 with Ubuntu - Windows PowerShell</a:t>
            </a:r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83A32D5-DEE9-88FA-B0BD-C1F4F2AE195A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743544" y="1898194"/>
            <a:ext cx="741741" cy="418988"/>
          </a:xfrm>
          <a:prstGeom prst="bentConnector3">
            <a:avLst>
              <a:gd name="adj1" fmla="val -30819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DE0DA484-D206-6AF2-402D-0BFCA59751C8}"/>
              </a:ext>
            </a:extLst>
          </p:cNvPr>
          <p:cNvSpPr/>
          <p:nvPr/>
        </p:nvSpPr>
        <p:spPr>
          <a:xfrm>
            <a:off x="1485286" y="2091935"/>
            <a:ext cx="331029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wsl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--install -d Ubuntu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141BF20-32E4-3AF9-A85E-B7C2105A01B7}"/>
              </a:ext>
            </a:extLst>
          </p:cNvPr>
          <p:cNvSpPr/>
          <p:nvPr/>
        </p:nvSpPr>
        <p:spPr>
          <a:xfrm>
            <a:off x="731970" y="2639636"/>
            <a:ext cx="430597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2: Update Ubuntu &amp; Install Ansible</a:t>
            </a:r>
            <a:endParaRPr lang="en-US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CD8FC7E0-40CC-09E1-0567-EFA9A8E0C706}"/>
              </a:ext>
            </a:extLst>
          </p:cNvPr>
          <p:cNvSpPr/>
          <p:nvPr/>
        </p:nvSpPr>
        <p:spPr>
          <a:xfrm>
            <a:off x="720382" y="4237570"/>
            <a:ext cx="430597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3: Create a Working Directory</a:t>
            </a:r>
            <a:endParaRPr lang="en-US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4B272F6-DF1A-3037-7C5A-3B38AD728B19}"/>
              </a:ext>
            </a:extLst>
          </p:cNvPr>
          <p:cNvSpPr/>
          <p:nvPr/>
        </p:nvSpPr>
        <p:spPr>
          <a:xfrm>
            <a:off x="525005" y="5603636"/>
            <a:ext cx="3271491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4: Create Inventory File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5A896CE-75D0-088D-BF68-13A126C87B2D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796496" y="1209173"/>
            <a:ext cx="4428727" cy="4619710"/>
          </a:xfrm>
          <a:prstGeom prst="bentConnector3">
            <a:avLst>
              <a:gd name="adj1" fmla="val 7352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94FE37-3B05-61E6-0665-39CB4EEFE9FB}"/>
              </a:ext>
            </a:extLst>
          </p:cNvPr>
          <p:cNvGrpSpPr/>
          <p:nvPr/>
        </p:nvGrpSpPr>
        <p:grpSpPr>
          <a:xfrm>
            <a:off x="8225223" y="92599"/>
            <a:ext cx="6502163" cy="2233148"/>
            <a:chOff x="8231006" y="451138"/>
            <a:chExt cx="6502163" cy="328748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598ECF9-2F14-FACE-48B7-510EC65FADB9}"/>
                </a:ext>
              </a:extLst>
            </p:cNvPr>
            <p:cNvSpPr/>
            <p:nvPr/>
          </p:nvSpPr>
          <p:spPr>
            <a:xfrm>
              <a:off x="8231006" y="451138"/>
              <a:ext cx="6204031" cy="32874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AB221A3F-7956-D2AF-A4C9-BFC4BE12198C}"/>
                </a:ext>
              </a:extLst>
            </p:cNvPr>
            <p:cNvSpPr/>
            <p:nvPr/>
          </p:nvSpPr>
          <p:spPr>
            <a:xfrm>
              <a:off x="8557979" y="749611"/>
              <a:ext cx="2852797" cy="16279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00" b="1" u="sng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File: ~/ansible-lab/hosts.ini</a:t>
              </a:r>
            </a:p>
            <a:p>
              <a:pPr>
                <a:lnSpc>
                  <a:spcPts val="2650"/>
                </a:lnSpc>
              </a:pPr>
              <a:endParaRPr lang="en-US" sz="1600" b="1" u="sng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[local]</a:t>
              </a:r>
            </a:p>
            <a:p>
              <a:pPr>
                <a:lnSpc>
                  <a:spcPts val="2650"/>
                </a:lnSpc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127.0.0.1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ansible_connection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=local</a:t>
              </a: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</p:txBody>
        </p:sp>
        <p:sp>
          <p:nvSpPr>
            <p:cNvPr id="35" name="Text 1">
              <a:extLst>
                <a:ext uri="{FF2B5EF4-FFF2-40B4-BE49-F238E27FC236}">
                  <a16:creationId xmlns:a16="http://schemas.microsoft.com/office/drawing/2014/main" id="{53DBB404-8916-B7B3-3638-02A588C336B1}"/>
                </a:ext>
              </a:extLst>
            </p:cNvPr>
            <p:cNvSpPr/>
            <p:nvPr/>
          </p:nvSpPr>
          <p:spPr>
            <a:xfrm>
              <a:off x="11717545" y="1045689"/>
              <a:ext cx="3015624" cy="16279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00" b="1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Group name = local</a:t>
              </a:r>
            </a:p>
            <a:p>
              <a:pPr>
                <a:lnSpc>
                  <a:spcPts val="2650"/>
                </a:lnSpc>
              </a:pPr>
              <a:r>
                <a:rPr lang="en-US" sz="1600" b="1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Target = your own WSL system (localhost)</a:t>
              </a: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3E80DE-5587-F46F-FE93-36CDFB1DB7B3}"/>
                </a:ext>
              </a:extLst>
            </p:cNvPr>
            <p:cNvCxnSpPr>
              <a:cxnSpLocks/>
            </p:cNvCxnSpPr>
            <p:nvPr/>
          </p:nvCxnSpPr>
          <p:spPr>
            <a:xfrm>
              <a:off x="11435787" y="1014506"/>
              <a:ext cx="0" cy="204848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1">
            <a:extLst>
              <a:ext uri="{FF2B5EF4-FFF2-40B4-BE49-F238E27FC236}">
                <a16:creationId xmlns:a16="http://schemas.microsoft.com/office/drawing/2014/main" id="{FDBA2913-EF04-19FD-A21A-3FE89A5EE954}"/>
              </a:ext>
            </a:extLst>
          </p:cNvPr>
          <p:cNvSpPr/>
          <p:nvPr/>
        </p:nvSpPr>
        <p:spPr>
          <a:xfrm>
            <a:off x="490753" y="6105381"/>
            <a:ext cx="5769016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5: Ad-Hoc Commands (First Taste of Ansible)</a:t>
            </a:r>
            <a:b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4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from ~/ansible-lab folder</a:t>
            </a:r>
            <a:endParaRPr lang="en-US" i="1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FC69A08-C19D-A487-31C1-31BE77BC07CB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 flipV="1">
            <a:off x="6259769" y="3800726"/>
            <a:ext cx="2014040" cy="2529902"/>
          </a:xfrm>
          <a:prstGeom prst="bentConnector3">
            <a:avLst>
              <a:gd name="adj1" fmla="val 6954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68B412-4BA6-DD33-D46C-158C1ACEDCA9}"/>
              </a:ext>
            </a:extLst>
          </p:cNvPr>
          <p:cNvGrpSpPr/>
          <p:nvPr/>
        </p:nvGrpSpPr>
        <p:grpSpPr>
          <a:xfrm>
            <a:off x="8273809" y="2428357"/>
            <a:ext cx="6204031" cy="2744737"/>
            <a:chOff x="8270115" y="4315820"/>
            <a:chExt cx="6204031" cy="274473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42AE34C-E449-B207-3A88-53E3DEDB0AF0}"/>
                </a:ext>
              </a:extLst>
            </p:cNvPr>
            <p:cNvSpPr/>
            <p:nvPr/>
          </p:nvSpPr>
          <p:spPr>
            <a:xfrm>
              <a:off x="8270115" y="4315820"/>
              <a:ext cx="6204031" cy="2744737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F6DF05E9-74AD-4F53-92AC-7BA020A86391}"/>
                </a:ext>
              </a:extLst>
            </p:cNvPr>
            <p:cNvSpPr/>
            <p:nvPr/>
          </p:nvSpPr>
          <p:spPr>
            <a:xfrm>
              <a:off x="8688647" y="4478913"/>
              <a:ext cx="5296027" cy="1627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ansible local -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i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hosts.ini -m ping </a:t>
              </a:r>
              <a:r>
                <a:rPr lang="en-US" sz="1600" b="1" i="1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[ensures Ansible can connect.]</a:t>
              </a:r>
            </a:p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ansible local -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i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hosts.ini -m command -a "uptime"</a:t>
              </a:r>
            </a:p>
            <a:p>
              <a:pPr>
                <a:lnSpc>
                  <a:spcPts val="2650"/>
                </a:lnSpc>
              </a:pPr>
              <a:r>
                <a:rPr lang="en-US" sz="1600" b="1" i="1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[“command” module runs arbitrary commands]</a:t>
              </a:r>
            </a:p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Create file: 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ansible local -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i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hosts.ini -m file -a "path=/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tmp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/hello.txt state=touch“</a:t>
              </a:r>
            </a:p>
            <a:p>
              <a:pPr marL="285750" indent="-285750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Command to confirm: ls -l /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tmp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/hello.txt</a:t>
              </a:r>
            </a:p>
            <a:p>
              <a:pPr>
                <a:lnSpc>
                  <a:spcPts val="2650"/>
                </a:lnSpc>
              </a:pPr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pPr>
                <a:lnSpc>
                  <a:spcPts val="2650"/>
                </a:lnSpc>
              </a:pPr>
              <a:endParaRPr lang="en-US" sz="1600" b="1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</p:txBody>
        </p:sp>
      </p:grpSp>
      <p:sp>
        <p:nvSpPr>
          <p:cNvPr id="17" name="Text 1">
            <a:extLst>
              <a:ext uri="{FF2B5EF4-FFF2-40B4-BE49-F238E27FC236}">
                <a16:creationId xmlns:a16="http://schemas.microsoft.com/office/drawing/2014/main" id="{CD9EB93A-F546-5B1C-3A08-DF786B0953EF}"/>
              </a:ext>
            </a:extLst>
          </p:cNvPr>
          <p:cNvSpPr/>
          <p:nvPr/>
        </p:nvSpPr>
        <p:spPr>
          <a:xfrm>
            <a:off x="1380442" y="3133707"/>
            <a:ext cx="5297859" cy="124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apt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&amp;&amp; sudo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apt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-y</a:t>
            </a:r>
          </a:p>
          <a:p>
            <a:pPr>
              <a:lnSpc>
                <a:spcPts val="2650"/>
              </a:lnSpc>
            </a:pP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apt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ansible -y</a:t>
            </a:r>
          </a:p>
          <a:p>
            <a:pPr>
              <a:lnSpc>
                <a:spcPts val="2650"/>
              </a:lnSpc>
            </a:pP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 --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</a:t>
            </a:r>
            <a:endParaRPr lang="es-E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CB84E0-C1A4-5EDE-D5FF-1484A3B76924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H="1" flipV="1">
            <a:off x="731970" y="2864882"/>
            <a:ext cx="648472" cy="889421"/>
          </a:xfrm>
          <a:prstGeom prst="bentConnector3">
            <a:avLst>
              <a:gd name="adj1" fmla="val -3525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1">
            <a:extLst>
              <a:ext uri="{FF2B5EF4-FFF2-40B4-BE49-F238E27FC236}">
                <a16:creationId xmlns:a16="http://schemas.microsoft.com/office/drawing/2014/main" id="{D1485A66-FF7B-3990-AF5B-CCC979FF6B3F}"/>
              </a:ext>
            </a:extLst>
          </p:cNvPr>
          <p:cNvSpPr/>
          <p:nvPr/>
        </p:nvSpPr>
        <p:spPr>
          <a:xfrm>
            <a:off x="1333915" y="4744122"/>
            <a:ext cx="5297859" cy="672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mkdir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-p ~/ansible-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</a:t>
            </a:r>
            <a:endParaRPr lang="es-E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650"/>
              </a:lnSpc>
            </a:pP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 ~/ansible-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</a:t>
            </a:r>
            <a:endParaRPr lang="es-E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A8BA81-9525-8DAB-3BF9-6F8798C469F1}"/>
              </a:ext>
            </a:extLst>
          </p:cNvPr>
          <p:cNvCxnSpPr>
            <a:cxnSpLocks/>
            <a:stCxn id="13" idx="1"/>
            <a:endCxn id="28" idx="1"/>
          </p:cNvCxnSpPr>
          <p:nvPr/>
        </p:nvCxnSpPr>
        <p:spPr>
          <a:xfrm rot="10800000" flipH="1" flipV="1">
            <a:off x="720381" y="4462817"/>
            <a:ext cx="613533" cy="617504"/>
          </a:xfrm>
          <a:prstGeom prst="bentConnector3">
            <a:avLst>
              <a:gd name="adj1" fmla="val -3726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1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AF05-6ECF-6BD4-C039-9D92F066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64FA74-9B58-913C-F297-8160FA98FB82}"/>
              </a:ext>
            </a:extLst>
          </p:cNvPr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</a:rPr>
              <a:t>Ansible HANDS-ON: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888E8-6C5F-6BE5-1411-D444A9E351FB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29ED9F5-5C8C-C529-E6F8-C1F230D8261E}"/>
              </a:ext>
            </a:extLst>
          </p:cNvPr>
          <p:cNvSpPr/>
          <p:nvPr/>
        </p:nvSpPr>
        <p:spPr>
          <a:xfrm>
            <a:off x="766707" y="1316311"/>
            <a:ext cx="4774483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6: First Playbook</a:t>
            </a:r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679FC5F-F46D-BB8B-3D57-C7E2F0E9DFC9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766706" y="1541558"/>
            <a:ext cx="741741" cy="418988"/>
          </a:xfrm>
          <a:prstGeom prst="bentConnector3">
            <a:avLst>
              <a:gd name="adj1" fmla="val -30819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80B033E0-2C52-E82C-BAD2-76D929171077}"/>
              </a:ext>
            </a:extLst>
          </p:cNvPr>
          <p:cNvSpPr/>
          <p:nvPr/>
        </p:nvSpPr>
        <p:spPr>
          <a:xfrm>
            <a:off x="1508448" y="1735299"/>
            <a:ext cx="4774483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File: ~/ansible lab/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playbook.yml</a:t>
            </a:r>
            <a:endParaRPr lang="en-U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1703195-6FE2-09A4-5C74-1AEB6D87235D}"/>
              </a:ext>
            </a:extLst>
          </p:cNvPr>
          <p:cNvSpPr/>
          <p:nvPr/>
        </p:nvSpPr>
        <p:spPr>
          <a:xfrm>
            <a:off x="8222776" y="1107079"/>
            <a:ext cx="4305975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7: Run it</a:t>
            </a:r>
            <a:endParaRPr lang="en-US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3CAA3F90-430C-3E73-68FB-B5ACAC47D233}"/>
              </a:ext>
            </a:extLst>
          </p:cNvPr>
          <p:cNvSpPr/>
          <p:nvPr/>
        </p:nvSpPr>
        <p:spPr>
          <a:xfrm>
            <a:off x="8300976" y="2481551"/>
            <a:ext cx="5055578" cy="399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8 [Optional]: Variables in Playbooks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6EB4448-720A-DE9F-74E0-1A838694776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3097103" y="1711465"/>
            <a:ext cx="3615217" cy="3275401"/>
          </a:xfrm>
          <a:prstGeom prst="bentConnector4">
            <a:avLst>
              <a:gd name="adj1" fmla="val -138"/>
              <a:gd name="adj2" fmla="val 106979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0E70C7-3D2B-05F7-D819-07F348A20CFC}"/>
              </a:ext>
            </a:extLst>
          </p:cNvPr>
          <p:cNvGrpSpPr/>
          <p:nvPr/>
        </p:nvGrpSpPr>
        <p:grpSpPr>
          <a:xfrm>
            <a:off x="338381" y="2506942"/>
            <a:ext cx="6204031" cy="5299666"/>
            <a:chOff x="8231006" y="451138"/>
            <a:chExt cx="6204031" cy="328748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F0C28E-FA4C-1E72-A1A3-AB9322713BA5}"/>
                </a:ext>
              </a:extLst>
            </p:cNvPr>
            <p:cNvSpPr/>
            <p:nvPr/>
          </p:nvSpPr>
          <p:spPr>
            <a:xfrm>
              <a:off x="8231006" y="451138"/>
              <a:ext cx="6204031" cy="32874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67C0B5BE-D66E-EA53-9115-DF441A882E33}"/>
                </a:ext>
              </a:extLst>
            </p:cNvPr>
            <p:cNvSpPr/>
            <p:nvPr/>
          </p:nvSpPr>
          <p:spPr>
            <a:xfrm>
              <a:off x="8557979" y="749611"/>
              <a:ext cx="5707814" cy="16279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- name: My First Playbook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hosts: local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tasks: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- name: Install nginx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apt: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name: nginx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state: present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update_cache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yes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- name: Ensure nginx is running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service: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name: nginx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state: started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enabled: yes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- name: Create welcome page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copy: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content: "Hello from Ansible on Windows WSL2!\n"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dest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/var/www/html/index.html</a:t>
              </a:r>
            </a:p>
          </p:txBody>
        </p: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44BAD5-123C-1309-B5F3-E211F035567D}"/>
              </a:ext>
            </a:extLst>
          </p:cNvPr>
          <p:cNvCxnSpPr>
            <a:cxnSpLocks/>
            <a:stCxn id="28" idx="3"/>
            <a:endCxn id="51" idx="3"/>
          </p:cNvCxnSpPr>
          <p:nvPr/>
        </p:nvCxnSpPr>
        <p:spPr>
          <a:xfrm>
            <a:off x="12998111" y="3203656"/>
            <a:ext cx="1088364" cy="2502785"/>
          </a:xfrm>
          <a:prstGeom prst="bentConnector3">
            <a:avLst>
              <a:gd name="adj1" fmla="val 121004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1BFA00E-4BA9-2CE5-9B66-B82A0F3DB66A}"/>
              </a:ext>
            </a:extLst>
          </p:cNvPr>
          <p:cNvGrpSpPr/>
          <p:nvPr/>
        </p:nvGrpSpPr>
        <p:grpSpPr>
          <a:xfrm>
            <a:off x="7882444" y="3685577"/>
            <a:ext cx="6204031" cy="4041727"/>
            <a:chOff x="8270115" y="4315820"/>
            <a:chExt cx="6204031" cy="274473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3085EFE-CD75-56DC-FB8F-D26D7E77D23C}"/>
                </a:ext>
              </a:extLst>
            </p:cNvPr>
            <p:cNvSpPr/>
            <p:nvPr/>
          </p:nvSpPr>
          <p:spPr>
            <a:xfrm>
              <a:off x="8270115" y="4315820"/>
              <a:ext cx="6204031" cy="2744737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FE6C755E-2D25-C2CC-3123-DB47CDFF2BA5}"/>
                </a:ext>
              </a:extLst>
            </p:cNvPr>
            <p:cNvSpPr/>
            <p:nvPr/>
          </p:nvSpPr>
          <p:spPr>
            <a:xfrm>
              <a:off x="8688647" y="4478913"/>
              <a:ext cx="5296027" cy="1627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- hosts: local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vars: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web_package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nginx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message: "Welcome students! This page is deployed by Ansible."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tasks: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- name: Install "{{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web_package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}}"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apt: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name: "{{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web_package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}}"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state: present</a:t>
              </a:r>
            </a:p>
            <a:p>
              <a:endPara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endParaRP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- name: Create index page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copy: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content: "{{ message }}\n"</a:t>
              </a:r>
            </a:p>
            <a:p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       </a:t>
              </a:r>
              <a:r>
                <a:rPr lang="en-US" sz="1600" dirty="0" err="1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dest</a:t>
              </a:r>
              <a:r>
                <a:rPr lang="en-US" sz="1600" dirty="0">
                  <a:solidFill>
                    <a:srgbClr val="C7CDD6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: /var/www/html/index.html</a:t>
              </a:r>
            </a:p>
          </p:txBody>
        </p:sp>
      </p:grpSp>
      <p:sp>
        <p:nvSpPr>
          <p:cNvPr id="17" name="Text 1">
            <a:extLst>
              <a:ext uri="{FF2B5EF4-FFF2-40B4-BE49-F238E27FC236}">
                <a16:creationId xmlns:a16="http://schemas.microsoft.com/office/drawing/2014/main" id="{FFF2F931-3384-53CF-AC13-B71E29CAF1F9}"/>
              </a:ext>
            </a:extLst>
          </p:cNvPr>
          <p:cNvSpPr/>
          <p:nvPr/>
        </p:nvSpPr>
        <p:spPr>
          <a:xfrm>
            <a:off x="8871248" y="1601150"/>
            <a:ext cx="5297859" cy="502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ansible-playbook -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hosts.ini 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playbook.yml</a:t>
            </a:r>
            <a:endParaRPr lang="en-U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4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localhost and confirm the result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B2C254A-6EAD-20BC-A4C5-36C1EE43F702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H="1" flipV="1">
            <a:off x="8222776" y="1332326"/>
            <a:ext cx="648472" cy="520122"/>
          </a:xfrm>
          <a:prstGeom prst="bentConnector3">
            <a:avLst>
              <a:gd name="adj1" fmla="val -3525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1">
            <a:extLst>
              <a:ext uri="{FF2B5EF4-FFF2-40B4-BE49-F238E27FC236}">
                <a16:creationId xmlns:a16="http://schemas.microsoft.com/office/drawing/2014/main" id="{B919D86D-3342-ABA2-4A21-43AAB62ACD46}"/>
              </a:ext>
            </a:extLst>
          </p:cNvPr>
          <p:cNvSpPr/>
          <p:nvPr/>
        </p:nvSpPr>
        <p:spPr>
          <a:xfrm>
            <a:off x="8914508" y="2988102"/>
            <a:ext cx="4083603" cy="43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File: ~/ansible-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</a:t>
            </a:r>
            <a:r>
              <a:rPr lang="es-E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</a:t>
            </a:r>
            <a:r>
              <a:rPr lang="es-E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vars_playbook.yml</a:t>
            </a:r>
            <a:endParaRPr lang="es-E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36EF16D-3ABF-39A6-ACF4-391E70F50127}"/>
              </a:ext>
            </a:extLst>
          </p:cNvPr>
          <p:cNvCxnSpPr>
            <a:cxnSpLocks/>
            <a:stCxn id="13" idx="1"/>
            <a:endCxn id="28" idx="1"/>
          </p:cNvCxnSpPr>
          <p:nvPr/>
        </p:nvCxnSpPr>
        <p:spPr>
          <a:xfrm rot="10800000" flipH="1" flipV="1">
            <a:off x="8300976" y="2681240"/>
            <a:ext cx="613532" cy="522416"/>
          </a:xfrm>
          <a:prstGeom prst="bentConnector3">
            <a:avLst>
              <a:gd name="adj1" fmla="val -3726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178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8F44-F962-6B95-C568-597947B81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477078E-7D32-C1D9-887E-8061EFE8186A}"/>
              </a:ext>
            </a:extLst>
          </p:cNvPr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</a:rPr>
              <a:t>Ansible HANDS-ON: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A829F-0A91-BCF1-ACE5-A0B4A5CFAFC2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2D975F2-07F1-8F27-1C29-D9F80ECAFF14}"/>
              </a:ext>
            </a:extLst>
          </p:cNvPr>
          <p:cNvSpPr/>
          <p:nvPr/>
        </p:nvSpPr>
        <p:spPr>
          <a:xfrm>
            <a:off x="847987" y="1541559"/>
            <a:ext cx="4774483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9: Idempotency Check</a:t>
            </a:r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73632B5-1F6F-F504-B97C-EAAE6D47B655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847986" y="1766806"/>
            <a:ext cx="741741" cy="418988"/>
          </a:xfrm>
          <a:prstGeom prst="bentConnector3">
            <a:avLst>
              <a:gd name="adj1" fmla="val -30819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E68EB8B4-BAED-67D2-C50A-73D56CA49DCE}"/>
              </a:ext>
            </a:extLst>
          </p:cNvPr>
          <p:cNvSpPr/>
          <p:nvPr/>
        </p:nvSpPr>
        <p:spPr>
          <a:xfrm>
            <a:off x="1589728" y="1960547"/>
            <a:ext cx="8677016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ansible-playbook -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hosts.ini </a:t>
            </a:r>
            <a:r>
              <a:rPr lang="en-US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vars_playbook.yml</a:t>
            </a:r>
            <a:endParaRPr lang="en-US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2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[Notice that Ansible reports “ok” instead of “changed” for already configured tasks → proves idempotency]</a:t>
            </a:r>
          </a:p>
        </p:txBody>
      </p:sp>
    </p:spTree>
    <p:extLst>
      <p:ext uri="{BB962C8B-B14F-4D97-AF65-F5344CB8AC3E}">
        <p14:creationId xmlns:p14="http://schemas.microsoft.com/office/powerpoint/2010/main" val="611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E077-4F03-14D1-F957-AF40225E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6309FE-BBA9-018F-ADF8-E11E8524BF85}"/>
              </a:ext>
            </a:extLst>
          </p:cNvPr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</a:rPr>
              <a:t>You might face these errors:</a:t>
            </a:r>
            <a:endParaRPr lang="en-US" sz="4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8E802-C00F-05D5-5E11-D068FD7FE843}"/>
              </a:ext>
            </a:extLst>
          </p:cNvPr>
          <p:cNvSpPr/>
          <p:nvPr/>
        </p:nvSpPr>
        <p:spPr>
          <a:xfrm>
            <a:off x="12303888" y="7776685"/>
            <a:ext cx="2326511" cy="36031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BC3D137-2CD2-FC16-3B07-65AB558CAFF4}"/>
              </a:ext>
            </a:extLst>
          </p:cNvPr>
          <p:cNvSpPr/>
          <p:nvPr/>
        </p:nvSpPr>
        <p:spPr>
          <a:xfrm>
            <a:off x="10613987" y="1827223"/>
            <a:ext cx="4774483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1] Enable become: yes in your playbook </a:t>
            </a:r>
            <a:endParaRPr lang="en-US" sz="16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497487-27EE-75EA-985E-5960D62A251E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rot="10800000" flipH="1" flipV="1">
            <a:off x="10613986" y="2052470"/>
            <a:ext cx="370869" cy="418988"/>
          </a:xfrm>
          <a:prstGeom prst="bentConnector3">
            <a:avLst>
              <a:gd name="adj1" fmla="val -61639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008930-10EA-47D6-E2E3-8F18ABBC8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9" y="1628740"/>
            <a:ext cx="9769032" cy="230785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97C1BF2-DC13-7572-C569-EC7F66D51C26}"/>
              </a:ext>
            </a:extLst>
          </p:cNvPr>
          <p:cNvSpPr/>
          <p:nvPr/>
        </p:nvSpPr>
        <p:spPr>
          <a:xfrm>
            <a:off x="10984856" y="2246211"/>
            <a:ext cx="4305779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 My First Playbook</a:t>
            </a: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hosts: local</a:t>
            </a: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become: yes   # &lt;-- this is the key line</a:t>
            </a: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tasks:</a:t>
            </a: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- name: Install nginx</a:t>
            </a: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…….continue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338332-1E7F-65AD-06FF-13AF3C56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9" y="4317204"/>
            <a:ext cx="9769032" cy="2002316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21C34E82-42F5-C689-A11D-C239B98652E1}"/>
              </a:ext>
            </a:extLst>
          </p:cNvPr>
          <p:cNvSpPr/>
          <p:nvPr/>
        </p:nvSpPr>
        <p:spPr>
          <a:xfrm>
            <a:off x="10627912" y="4489143"/>
            <a:ext cx="4774483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2] Bypass Password</a:t>
            </a:r>
            <a:endParaRPr lang="en-US" sz="16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01CF54A-B77F-7083-6C32-2353EFA77C17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 flipV="1">
            <a:off x="10627911" y="4714390"/>
            <a:ext cx="259109" cy="418988"/>
          </a:xfrm>
          <a:prstGeom prst="bentConnector3">
            <a:avLst>
              <a:gd name="adj1" fmla="val -88225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1">
            <a:extLst>
              <a:ext uri="{FF2B5EF4-FFF2-40B4-BE49-F238E27FC236}">
                <a16:creationId xmlns:a16="http://schemas.microsoft.com/office/drawing/2014/main" id="{95CD1183-2F40-4709-A2A1-933234743669}"/>
              </a:ext>
            </a:extLst>
          </p:cNvPr>
          <p:cNvSpPr/>
          <p:nvPr/>
        </p:nvSpPr>
        <p:spPr>
          <a:xfrm>
            <a:off x="10887021" y="4908131"/>
            <a:ext cx="4305779" cy="450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 1: ansible-playbook -</a:t>
            </a:r>
            <a:r>
              <a:rPr lang="en-US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hosts.ini </a:t>
            </a:r>
            <a:r>
              <a:rPr lang="en-US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playbook.yml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--ask-become-pass</a:t>
            </a:r>
          </a:p>
          <a:p>
            <a:endParaRPr lang="en-US" sz="140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 2: </a:t>
            </a:r>
            <a:r>
              <a:rPr lang="en-US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visudo</a:t>
            </a:r>
            <a:endParaRPr lang="en-US" sz="140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sanskar ALL=(ALL) NOPASSWD:ALL</a:t>
            </a:r>
          </a:p>
          <a:p>
            <a:endParaRPr lang="en-US" sz="140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594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C578-B6C6-D2ED-EF67-0B956E8C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95ADF-68F8-66E0-1846-0CBFA940F9A5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69FBC16-0A5E-74F8-2BE2-6B80C79A5E62}"/>
              </a:ext>
            </a:extLst>
          </p:cNvPr>
          <p:cNvSpPr/>
          <p:nvPr/>
        </p:nvSpPr>
        <p:spPr>
          <a:xfrm>
            <a:off x="671393" y="527447"/>
            <a:ext cx="6160651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Ansible vs Chef vs Puppet</a:t>
            </a:r>
            <a:endParaRPr lang="en-US" sz="375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6E64FD-2813-4B51-8E03-301DA6907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99792"/>
              </p:ext>
            </p:extLst>
          </p:nvPr>
        </p:nvGraphicFramePr>
        <p:xfrm>
          <a:off x="1006476" y="2141316"/>
          <a:ext cx="12617448" cy="440499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154362">
                  <a:extLst>
                    <a:ext uri="{9D8B030D-6E8A-4147-A177-3AD203B41FA5}">
                      <a16:colId xmlns:a16="http://schemas.microsoft.com/office/drawing/2014/main" val="2082226187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804924307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63813159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298303884"/>
                    </a:ext>
                  </a:extLst>
                </a:gridCol>
              </a:tblGrid>
              <a:tr h="734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Ansible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Chef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Puppet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73352"/>
                  </a:ext>
                </a:extLst>
              </a:tr>
              <a:tr h="734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u="sng" dirty="0"/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YAML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Ruby DSL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Puppet DSL (Ruby-like)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098310"/>
                  </a:ext>
                </a:extLst>
              </a:tr>
              <a:tr h="734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u="sng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Agentless (push)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Agent (pull)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Agent (pull)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37740"/>
                  </a:ext>
                </a:extLst>
              </a:tr>
              <a:tr h="734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u="sng" dirty="0"/>
                        <a:t>Learning Curve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Easy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Hard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747907"/>
                  </a:ext>
                </a:extLst>
              </a:tr>
              <a:tr h="734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u="sng"/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Declarative + procedural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Procedural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Declarative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96771"/>
                  </a:ext>
                </a:extLst>
              </a:tr>
              <a:tr h="734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u="sng" dirty="0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Automation, CI/CD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Complex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Large enterprises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23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6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8A34-55A9-BEF4-CC26-C69667A6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E42C75-9429-D8C2-4A58-848FA9C9E949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2ED92-666E-A115-22E3-959BE3D0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1631"/>
            <a:ext cx="14630399" cy="9753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0AA23-682F-607A-740F-852F62E0DF74}"/>
              </a:ext>
            </a:extLst>
          </p:cNvPr>
          <p:cNvSpPr txBox="1"/>
          <p:nvPr/>
        </p:nvSpPr>
        <p:spPr>
          <a:xfrm>
            <a:off x="15030549" y="184597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8C502-0014-12DC-81C0-3AEEC651D76C}"/>
              </a:ext>
            </a:extLst>
          </p:cNvPr>
          <p:cNvSpPr txBox="1"/>
          <p:nvPr/>
        </p:nvSpPr>
        <p:spPr>
          <a:xfrm>
            <a:off x="21548189" y="184597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209C-1D45-B390-4B45-8F4BDE16C2F4}"/>
              </a:ext>
            </a:extLst>
          </p:cNvPr>
          <p:cNvSpPr txBox="1"/>
          <p:nvPr/>
        </p:nvSpPr>
        <p:spPr>
          <a:xfrm>
            <a:off x="1503054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9931-035D-6E6E-87FA-0D2591C20CAE}"/>
              </a:ext>
            </a:extLst>
          </p:cNvPr>
          <p:cNvSpPr txBox="1"/>
          <p:nvPr/>
        </p:nvSpPr>
        <p:spPr>
          <a:xfrm>
            <a:off x="2154818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9CF54-BC89-782A-1D46-08ACAF8201BE}"/>
              </a:ext>
            </a:extLst>
          </p:cNvPr>
          <p:cNvSpPr txBox="1"/>
          <p:nvPr/>
        </p:nvSpPr>
        <p:spPr>
          <a:xfrm>
            <a:off x="15030549" y="407101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ACE68-4BD6-5832-5A34-9C87CA6A02F2}"/>
              </a:ext>
            </a:extLst>
          </p:cNvPr>
          <p:cNvSpPr txBox="1"/>
          <p:nvPr/>
        </p:nvSpPr>
        <p:spPr>
          <a:xfrm>
            <a:off x="21548189" y="407101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DB434-8BBB-1CCA-A26F-F4B83876499C}"/>
              </a:ext>
            </a:extLst>
          </p:cNvPr>
          <p:cNvSpPr txBox="1"/>
          <p:nvPr/>
        </p:nvSpPr>
        <p:spPr>
          <a:xfrm>
            <a:off x="1503054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A5917-B8C8-B5A7-C35C-65FDDF89CAAD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0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9601"/>
            <a:ext cx="645009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770221"/>
            <a:ext cx="1305877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Embracing configuration management and automation is no longer optional; it's essential for competitive and reliable software delivery.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5813" y="2741176"/>
            <a:ext cx="13058775" cy="2011918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5" name="Shape 3"/>
          <p:cNvSpPr/>
          <p:nvPr/>
        </p:nvSpPr>
        <p:spPr>
          <a:xfrm>
            <a:off x="785813" y="2741176"/>
            <a:ext cx="6529388" cy="2011918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6" name="Text 4"/>
          <p:cNvSpPr/>
          <p:nvPr/>
        </p:nvSpPr>
        <p:spPr>
          <a:xfrm>
            <a:off x="1010245" y="296560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 Everything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10245" y="3451027"/>
            <a:ext cx="5743694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infrastructure provisioning to application deployment, automation reduces errors and speeds up delivery.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2741176"/>
            <a:ext cx="6529388" cy="2011918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741176"/>
            <a:ext cx="30480" cy="2011918"/>
          </a:xfrm>
          <a:prstGeom prst="roundRect">
            <a:avLst>
              <a:gd name="adj" fmla="val 110502"/>
            </a:avLst>
          </a:prstGeom>
          <a:solidFill>
            <a:srgbClr val="5C5C61"/>
          </a:solidFill>
          <a:ln/>
        </p:spPr>
      </p:sp>
      <p:sp>
        <p:nvSpPr>
          <p:cNvPr id="10" name="Text 8"/>
          <p:cNvSpPr/>
          <p:nvPr/>
        </p:nvSpPr>
        <p:spPr>
          <a:xfrm>
            <a:off x="7876461" y="2965609"/>
            <a:ext cx="328541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 &amp; Consistency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76461" y="3451027"/>
            <a:ext cx="5743694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environments are identical and can scale effortlessly with tools like Ansible and GitHub 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4570" y="3466505"/>
            <a:ext cx="561261" cy="561261"/>
          </a:xfrm>
          <a:prstGeom prst="roundRect">
            <a:avLst>
              <a:gd name="adj" fmla="val 6001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25" y="3571756"/>
            <a:ext cx="280630" cy="35075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85813" y="5005626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Resources: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5813" y="5617369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Ansible Documentation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5813" y="6055162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Actions Documentation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5813" y="649295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Harness Continuous Delivery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85813" y="7188875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Q&amp;A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36490-BB94-FECB-71B7-9D9625290D1E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DB34-0C8A-BB52-467F-6CC3F18B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DFB12-24E8-F818-0186-239DC4B434BC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9CD5F-F9A2-77B5-0CB7-0B0571E6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019444"/>
            <a:ext cx="6286067" cy="419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4A2F9-7B87-0DFD-43A6-6A32C68B6A82}"/>
              </a:ext>
            </a:extLst>
          </p:cNvPr>
          <p:cNvSpPr txBox="1"/>
          <p:nvPr/>
        </p:nvSpPr>
        <p:spPr>
          <a:xfrm>
            <a:off x="6980507" y="204669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E4BD2-CDE6-6E2A-18DA-73A4E8AA65E2}"/>
              </a:ext>
            </a:extLst>
          </p:cNvPr>
          <p:cNvSpPr txBox="1"/>
          <p:nvPr/>
        </p:nvSpPr>
        <p:spPr>
          <a:xfrm>
            <a:off x="21548189" y="184597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A5C5E-4AAD-7EFD-A6AC-541415547A7C}"/>
              </a:ext>
            </a:extLst>
          </p:cNvPr>
          <p:cNvSpPr txBox="1"/>
          <p:nvPr/>
        </p:nvSpPr>
        <p:spPr>
          <a:xfrm>
            <a:off x="1503054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F1A1F-3256-8DEC-B7CD-36755489A327}"/>
              </a:ext>
            </a:extLst>
          </p:cNvPr>
          <p:cNvSpPr txBox="1"/>
          <p:nvPr/>
        </p:nvSpPr>
        <p:spPr>
          <a:xfrm>
            <a:off x="21548189" y="295849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1129C-CDFA-6F31-CE2B-664F3BCF6B93}"/>
              </a:ext>
            </a:extLst>
          </p:cNvPr>
          <p:cNvSpPr txBox="1"/>
          <p:nvPr/>
        </p:nvSpPr>
        <p:spPr>
          <a:xfrm>
            <a:off x="15030549" y="4071015"/>
            <a:ext cx="62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60BD8-164A-DAE2-16F2-A5D9A368521D}"/>
              </a:ext>
            </a:extLst>
          </p:cNvPr>
          <p:cNvSpPr txBox="1"/>
          <p:nvPr/>
        </p:nvSpPr>
        <p:spPr>
          <a:xfrm>
            <a:off x="21548189" y="407101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CF936-8D9E-C8C0-DF5E-8A128A958AAD}"/>
              </a:ext>
            </a:extLst>
          </p:cNvPr>
          <p:cNvSpPr txBox="1"/>
          <p:nvPr/>
        </p:nvSpPr>
        <p:spPr>
          <a:xfrm>
            <a:off x="1503054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77441-F16D-9F72-7258-6692A96DBBA2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423F0-5F1B-927D-EC5C-3C538589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B8DB08-20F2-647B-9A59-C98604CE7CF4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099EE-A95B-460F-5DA2-103BAEDF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019444"/>
            <a:ext cx="6286067" cy="419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C5BF3C-8806-3B6F-3305-A420A59375BE}"/>
              </a:ext>
            </a:extLst>
          </p:cNvPr>
          <p:cNvSpPr txBox="1"/>
          <p:nvPr/>
        </p:nvSpPr>
        <p:spPr>
          <a:xfrm>
            <a:off x="6980507" y="204669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F6BCB-809B-E078-8D1B-C0867A2416BC}"/>
              </a:ext>
            </a:extLst>
          </p:cNvPr>
          <p:cNvSpPr txBox="1"/>
          <p:nvPr/>
        </p:nvSpPr>
        <p:spPr>
          <a:xfrm>
            <a:off x="7232811" y="259467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C1050-8C69-9547-A2AA-3684AFCC6580}"/>
              </a:ext>
            </a:extLst>
          </p:cNvPr>
          <p:cNvSpPr txBox="1"/>
          <p:nvPr/>
        </p:nvSpPr>
        <p:spPr>
          <a:xfrm>
            <a:off x="6980506" y="3312438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0EB6E-3675-5658-A9B7-D3FF9E8BA148}"/>
              </a:ext>
            </a:extLst>
          </p:cNvPr>
          <p:cNvSpPr txBox="1"/>
          <p:nvPr/>
        </p:nvSpPr>
        <p:spPr>
          <a:xfrm>
            <a:off x="21548188" y="2958495"/>
            <a:ext cx="675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E5B38-A68D-C566-1E7B-4A1909FC2CE1}"/>
              </a:ext>
            </a:extLst>
          </p:cNvPr>
          <p:cNvSpPr txBox="1"/>
          <p:nvPr/>
        </p:nvSpPr>
        <p:spPr>
          <a:xfrm>
            <a:off x="15030548" y="4071015"/>
            <a:ext cx="743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97D72-9172-3CCD-FF1B-D2D15F5DC602}"/>
              </a:ext>
            </a:extLst>
          </p:cNvPr>
          <p:cNvSpPr txBox="1"/>
          <p:nvPr/>
        </p:nvSpPr>
        <p:spPr>
          <a:xfrm>
            <a:off x="21548189" y="407101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E92D8-A602-CD48-3AA6-2A8200BD3BA2}"/>
              </a:ext>
            </a:extLst>
          </p:cNvPr>
          <p:cNvSpPr txBox="1"/>
          <p:nvPr/>
        </p:nvSpPr>
        <p:spPr>
          <a:xfrm>
            <a:off x="1503054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3AD9B-1D01-CBC6-14D8-9B04DC8509E0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0FC9-199F-2095-D6B6-81F60154B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624CBB-0679-3DAE-B6E8-45372B9F207A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600F2-76AF-F237-5820-94D0526C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019444"/>
            <a:ext cx="6286067" cy="419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CA8F5-9ED9-71B5-8F25-4F753DD59AA6}"/>
              </a:ext>
            </a:extLst>
          </p:cNvPr>
          <p:cNvSpPr txBox="1"/>
          <p:nvPr/>
        </p:nvSpPr>
        <p:spPr>
          <a:xfrm>
            <a:off x="6980507" y="204669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B4FEA-A5F8-198D-5964-5E030B22025F}"/>
              </a:ext>
            </a:extLst>
          </p:cNvPr>
          <p:cNvSpPr txBox="1"/>
          <p:nvPr/>
        </p:nvSpPr>
        <p:spPr>
          <a:xfrm>
            <a:off x="7232811" y="259467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AC487-A5FA-8F39-E020-2DFCEE736BD8}"/>
              </a:ext>
            </a:extLst>
          </p:cNvPr>
          <p:cNvSpPr txBox="1"/>
          <p:nvPr/>
        </p:nvSpPr>
        <p:spPr>
          <a:xfrm>
            <a:off x="6980506" y="3312438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12F53-BFF3-CA96-C7CF-7F93D9300CF3}"/>
              </a:ext>
            </a:extLst>
          </p:cNvPr>
          <p:cNvSpPr txBox="1"/>
          <p:nvPr/>
        </p:nvSpPr>
        <p:spPr>
          <a:xfrm>
            <a:off x="7232811" y="3860416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50010-3C3E-02D2-529F-2260C6CD0793}"/>
              </a:ext>
            </a:extLst>
          </p:cNvPr>
          <p:cNvSpPr txBox="1"/>
          <p:nvPr/>
        </p:nvSpPr>
        <p:spPr>
          <a:xfrm>
            <a:off x="6980506" y="4578184"/>
            <a:ext cx="743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D9215-BEB3-62AB-32AA-0F2FD02645A4}"/>
              </a:ext>
            </a:extLst>
          </p:cNvPr>
          <p:cNvSpPr txBox="1"/>
          <p:nvPr/>
        </p:nvSpPr>
        <p:spPr>
          <a:xfrm>
            <a:off x="21548189" y="4071015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404FF-023A-46BD-87E0-EF514446D9E8}"/>
              </a:ext>
            </a:extLst>
          </p:cNvPr>
          <p:cNvSpPr txBox="1"/>
          <p:nvPr/>
        </p:nvSpPr>
        <p:spPr>
          <a:xfrm>
            <a:off x="1503054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28F63-263B-51BE-0D56-27968C0A0866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0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6BD8-925C-801F-7646-51E10D35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7CAD1E-885E-326A-A6FB-38DF86DFDAF8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86669-37A2-424E-7271-96C8D30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019444"/>
            <a:ext cx="6286067" cy="419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C90AE-A134-0441-E49F-DEF4688F6442}"/>
              </a:ext>
            </a:extLst>
          </p:cNvPr>
          <p:cNvSpPr txBox="1"/>
          <p:nvPr/>
        </p:nvSpPr>
        <p:spPr>
          <a:xfrm>
            <a:off x="6980507" y="204669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AB38B-230D-CBCE-52D3-9A6922776E5C}"/>
              </a:ext>
            </a:extLst>
          </p:cNvPr>
          <p:cNvSpPr txBox="1"/>
          <p:nvPr/>
        </p:nvSpPr>
        <p:spPr>
          <a:xfrm>
            <a:off x="7232811" y="259467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A672-A4D3-B296-869C-019D11E9CEAF}"/>
              </a:ext>
            </a:extLst>
          </p:cNvPr>
          <p:cNvSpPr txBox="1"/>
          <p:nvPr/>
        </p:nvSpPr>
        <p:spPr>
          <a:xfrm>
            <a:off x="6980506" y="3312438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2EB5D-6BB6-D8F0-3E58-2ACE13228B37}"/>
              </a:ext>
            </a:extLst>
          </p:cNvPr>
          <p:cNvSpPr txBox="1"/>
          <p:nvPr/>
        </p:nvSpPr>
        <p:spPr>
          <a:xfrm>
            <a:off x="7232811" y="3860416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C6AE2-5B83-E6C8-A96C-6218F43DCFAD}"/>
              </a:ext>
            </a:extLst>
          </p:cNvPr>
          <p:cNvSpPr txBox="1"/>
          <p:nvPr/>
        </p:nvSpPr>
        <p:spPr>
          <a:xfrm>
            <a:off x="6980506" y="4578184"/>
            <a:ext cx="743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F699B-CAF8-C9B8-DD96-AA5EB7727D06}"/>
              </a:ext>
            </a:extLst>
          </p:cNvPr>
          <p:cNvSpPr txBox="1"/>
          <p:nvPr/>
        </p:nvSpPr>
        <p:spPr>
          <a:xfrm>
            <a:off x="7232811" y="5095897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E672B-F96E-1D1B-984D-CD9A4A5CBC33}"/>
              </a:ext>
            </a:extLst>
          </p:cNvPr>
          <p:cNvSpPr txBox="1"/>
          <p:nvPr/>
        </p:nvSpPr>
        <p:spPr>
          <a:xfrm>
            <a:off x="6980507" y="573084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9C160-D7FA-9E62-0687-F05A9334A81A}"/>
              </a:ext>
            </a:extLst>
          </p:cNvPr>
          <p:cNvSpPr txBox="1"/>
          <p:nvPr/>
        </p:nvSpPr>
        <p:spPr>
          <a:xfrm>
            <a:off x="21548189" y="521982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7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077A-7CC7-4411-F548-701949A1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99DC2-56F5-8610-94B7-755CCF3EAC18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BF96C-B6B8-6C09-E324-360D11A1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019444"/>
            <a:ext cx="6286067" cy="419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B8BE2-BF41-5A02-A285-6572A2C64C4D}"/>
              </a:ext>
            </a:extLst>
          </p:cNvPr>
          <p:cNvSpPr txBox="1"/>
          <p:nvPr/>
        </p:nvSpPr>
        <p:spPr>
          <a:xfrm>
            <a:off x="6980507" y="204669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GitHub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82C10-ABD6-1345-D963-E194D2FF7F72}"/>
              </a:ext>
            </a:extLst>
          </p:cNvPr>
          <p:cNvSpPr txBox="1"/>
          <p:nvPr/>
        </p:nvSpPr>
        <p:spPr>
          <a:xfrm>
            <a:off x="7232811" y="259467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version control, not server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4D37E-69B4-E883-FBC2-E760817AB966}"/>
              </a:ext>
            </a:extLst>
          </p:cNvPr>
          <p:cNvSpPr txBox="1"/>
          <p:nvPr/>
        </p:nvSpPr>
        <p:spPr>
          <a:xfrm>
            <a:off x="6980506" y="3312438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YouTube video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D5830-0159-FE92-26A6-45A8A75151CB}"/>
              </a:ext>
            </a:extLst>
          </p:cNvPr>
          <p:cNvSpPr txBox="1"/>
          <p:nvPr/>
        </p:nvSpPr>
        <p:spPr>
          <a:xfrm>
            <a:off x="7232811" y="3860416"/>
            <a:ext cx="700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It's content publishing, not software deployment.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BF2DF-757D-94BB-5B1E-38AE92F8EA7B}"/>
              </a:ext>
            </a:extLst>
          </p:cNvPr>
          <p:cNvSpPr txBox="1"/>
          <p:nvPr/>
        </p:nvSpPr>
        <p:spPr>
          <a:xfrm>
            <a:off x="6980506" y="4578184"/>
            <a:ext cx="743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uploading a file to Google Drive considered hosting?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D0DC0-CAFB-43D1-40B5-BC74D5FF77AB}"/>
              </a:ext>
            </a:extLst>
          </p:cNvPr>
          <p:cNvSpPr txBox="1"/>
          <p:nvPr/>
        </p:nvSpPr>
        <p:spPr>
          <a:xfrm>
            <a:off x="7232811" y="5095897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No, It’s storage, not web hosting.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E2C2D-A774-E52A-2989-3B25DB833324}"/>
              </a:ext>
            </a:extLst>
          </p:cNvPr>
          <p:cNvSpPr txBox="1"/>
          <p:nvPr/>
        </p:nvSpPr>
        <p:spPr>
          <a:xfrm>
            <a:off x="6980507" y="5730840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Is pushing code to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 considered deployment?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7C426-6C64-1518-AFB6-06A3A5A03A44}"/>
              </a:ext>
            </a:extLst>
          </p:cNvPr>
          <p:cNvSpPr txBox="1"/>
          <p:nvPr/>
        </p:nvSpPr>
        <p:spPr>
          <a:xfrm>
            <a:off x="7232811" y="6277422"/>
            <a:ext cx="623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Yes, </a:t>
            </a:r>
            <a:r>
              <a:rPr lang="en-US" sz="2000" dirty="0" err="1">
                <a:solidFill>
                  <a:srgbClr val="EFD5FA"/>
                </a:solidFill>
                <a:latin typeface="Instrument Sans Medium" pitchFamily="34" charset="0"/>
              </a:rPr>
              <a:t>Vercel</a:t>
            </a: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</a:rPr>
              <a:t> deploys code to live servers.</a:t>
            </a:r>
            <a:endParaRPr lang="en-IN" sz="2000" dirty="0">
              <a:solidFill>
                <a:srgbClr val="EFD5FA"/>
              </a:solidFill>
              <a:latin typeface="Instrument Sans Medium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1FFBFD-9821-2C94-2C35-E8764E821EDD}"/>
              </a:ext>
            </a:extLst>
          </p:cNvPr>
          <p:cNvSpPr/>
          <p:nvPr/>
        </p:nvSpPr>
        <p:spPr>
          <a:xfrm>
            <a:off x="-6993314" y="7390747"/>
            <a:ext cx="7420034" cy="6838235"/>
          </a:xfrm>
          <a:prstGeom prst="ellipse">
            <a:avLst/>
          </a:prstGeom>
          <a:solidFill>
            <a:srgbClr val="D993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3A5285-8353-92C1-94F3-A1CC7F7A0C5E}"/>
              </a:ext>
            </a:extLst>
          </p:cNvPr>
          <p:cNvSpPr/>
          <p:nvPr/>
        </p:nvSpPr>
        <p:spPr>
          <a:xfrm>
            <a:off x="-6228816" y="8137003"/>
            <a:ext cx="5884983" cy="5345722"/>
          </a:xfrm>
          <a:prstGeom prst="ellipse">
            <a:avLst/>
          </a:prstGeom>
          <a:solidFill>
            <a:srgbClr val="6B7E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02983D4-5195-D100-3E72-ED2FB49AB6D3}"/>
              </a:ext>
            </a:extLst>
          </p:cNvPr>
          <p:cNvSpPr/>
          <p:nvPr/>
        </p:nvSpPr>
        <p:spPr>
          <a:xfrm>
            <a:off x="397550" y="-1561028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DevOps Deployment Tool Characteristics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35878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2AC3-0B17-1A8F-A88F-8BDCF6AD6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5B714C-E0E7-33A0-16EE-EC5C78F3AA56}"/>
              </a:ext>
            </a:extLst>
          </p:cNvPr>
          <p:cNvSpPr/>
          <p:nvPr/>
        </p:nvSpPr>
        <p:spPr>
          <a:xfrm>
            <a:off x="12303888" y="7490809"/>
            <a:ext cx="2326511" cy="646194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31B381-35A1-5BB2-DFF7-9890F93EF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18694"/>
              </p:ext>
            </p:extLst>
          </p:nvPr>
        </p:nvGraphicFramePr>
        <p:xfrm>
          <a:off x="16041028" y="1474066"/>
          <a:ext cx="13403484" cy="633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{5FD0F851-EC5A-4D38-B0AD-8093EC10F338}</a:tableStyleId>
              </a:tblPr>
              <a:tblGrid>
                <a:gridCol w="3234352">
                  <a:extLst>
                    <a:ext uri="{9D8B030D-6E8A-4147-A177-3AD203B41FA5}">
                      <a16:colId xmlns:a16="http://schemas.microsoft.com/office/drawing/2014/main" val="4201842053"/>
                    </a:ext>
                  </a:extLst>
                </a:gridCol>
                <a:gridCol w="5215167">
                  <a:extLst>
                    <a:ext uri="{9D8B030D-6E8A-4147-A177-3AD203B41FA5}">
                      <a16:colId xmlns:a16="http://schemas.microsoft.com/office/drawing/2014/main" val="4165820991"/>
                    </a:ext>
                  </a:extLst>
                </a:gridCol>
                <a:gridCol w="4953965">
                  <a:extLst>
                    <a:ext uri="{9D8B030D-6E8A-4147-A177-3AD203B41FA5}">
                      <a16:colId xmlns:a16="http://schemas.microsoft.com/office/drawing/2014/main" val="4234591189"/>
                    </a:ext>
                  </a:extLst>
                </a:gridCol>
              </a:tblGrid>
              <a:tr h="1214001"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team manually deploys code every Friday night, leading to fatigue and frequent errors.</a:t>
                      </a:r>
                      <a:endParaRPr lang="en-IN" sz="2000" b="1" kern="1200" dirty="0">
                        <a:solidFill>
                          <a:srgbClr val="C7CDD6"/>
                        </a:solidFill>
                        <a:latin typeface="Inter" pitchFamily="34" charset="0"/>
                        <a:ea typeface="Inter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CI/CD pipelines (e.g., GitHub Actions) automate builds and deployments, reducing human error and freeing weekends.</a:t>
                      </a:r>
                      <a:endParaRPr lang="en-IN" sz="2000" b="1" kern="1200" dirty="0">
                        <a:solidFill>
                          <a:srgbClr val="C7CDD6"/>
                        </a:solidFill>
                        <a:latin typeface="Inter" pitchFamily="34" charset="0"/>
                        <a:ea typeface="Inter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3718797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Repeatability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Code works in dev but breaks in staging due to inconsistent environment setup.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Tools like Docker ensure identical environments across dev, staging, and prod.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086573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Version Control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hotfix is deployed manually without tracking, and no one knows what changed.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Git-integrated tools (e.g., ArgoCD) deploy only from tracked commits, ensuring traceability.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137062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Rollback 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new release crashes the app, and restoring the previous version takes hours.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Tools like Spinnaker enable one-click rollback to the last stable deployment.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443905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Environment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Secrets are hardcoded in scripts and accidentally pushed to GitHub.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Deployment tools use secret managers (e.g., Vault, AWS Secrets Manager) to inject secrets securely.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678626"/>
                  </a:ext>
                </a:extLst>
              </a:tr>
              <a:tr h="9350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28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Scalability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A sudden traffic spike crashes the server during a product launch.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kern="1200" dirty="0">
                          <a:solidFill>
                            <a:srgbClr val="C7CDD6"/>
                          </a:solidFill>
                          <a:latin typeface="Inter" pitchFamily="34" charset="0"/>
                          <a:ea typeface="Inter" pitchFamily="34" charset="-122"/>
                          <a:cs typeface="+mn-cs"/>
                        </a:rPr>
                        <a:t>Kubernetes + Helm charts allow auto-scaling deployments to handle load dynamically.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6146889"/>
                  </a:ext>
                </a:extLst>
              </a:tr>
            </a:tbl>
          </a:graphicData>
        </a:graphic>
      </p:graphicFrame>
      <p:sp>
        <p:nvSpPr>
          <p:cNvPr id="10" name="Text 0">
            <a:extLst>
              <a:ext uri="{FF2B5EF4-FFF2-40B4-BE49-F238E27FC236}">
                <a16:creationId xmlns:a16="http://schemas.microsoft.com/office/drawing/2014/main" id="{95C5E772-8EA9-1873-DEF0-A0D5ABB43D7F}"/>
              </a:ext>
            </a:extLst>
          </p:cNvPr>
          <p:cNvSpPr/>
          <p:nvPr/>
        </p:nvSpPr>
        <p:spPr>
          <a:xfrm>
            <a:off x="397550" y="420172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DevOps Deployment Tool Characteristics</a:t>
            </a:r>
            <a:endParaRPr lang="en-US" sz="44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146C3C-2C2F-AF32-9994-F7E397740FDE}"/>
              </a:ext>
            </a:extLst>
          </p:cNvPr>
          <p:cNvSpPr/>
          <p:nvPr/>
        </p:nvSpPr>
        <p:spPr>
          <a:xfrm>
            <a:off x="-1750773" y="3188677"/>
            <a:ext cx="7420034" cy="6838235"/>
          </a:xfrm>
          <a:prstGeom prst="ellipse">
            <a:avLst/>
          </a:prstGeom>
          <a:solidFill>
            <a:srgbClr val="D993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766DA-B181-7719-DFC4-C8A222D1B16D}"/>
              </a:ext>
            </a:extLst>
          </p:cNvPr>
          <p:cNvSpPr/>
          <p:nvPr/>
        </p:nvSpPr>
        <p:spPr>
          <a:xfrm>
            <a:off x="-986275" y="3934933"/>
            <a:ext cx="5884983" cy="5345722"/>
          </a:xfrm>
          <a:prstGeom prst="ellipse">
            <a:avLst/>
          </a:prstGeom>
          <a:solidFill>
            <a:srgbClr val="6B7E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7688C-9067-EDCD-9E9F-13DACD43BCC4}"/>
              </a:ext>
            </a:extLst>
          </p:cNvPr>
          <p:cNvSpPr txBox="1"/>
          <p:nvPr/>
        </p:nvSpPr>
        <p:spPr>
          <a:xfrm>
            <a:off x="-8387360" y="6817385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686AC-E0E0-671F-0CAF-B2C1607CB8DD}"/>
              </a:ext>
            </a:extLst>
          </p:cNvPr>
          <p:cNvSpPr txBox="1"/>
          <p:nvPr/>
        </p:nvSpPr>
        <p:spPr>
          <a:xfrm>
            <a:off x="-3684476" y="7784839"/>
            <a:ext cx="3997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Version Control 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DAD73-F4EE-E898-006A-7A44FBA11132}"/>
              </a:ext>
            </a:extLst>
          </p:cNvPr>
          <p:cNvSpPr txBox="1"/>
          <p:nvPr/>
        </p:nvSpPr>
        <p:spPr>
          <a:xfrm>
            <a:off x="-2645251" y="9257832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Rollback Capability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06DB9-F8D4-9306-4FB7-8434FD07CF16}"/>
              </a:ext>
            </a:extLst>
          </p:cNvPr>
          <p:cNvSpPr txBox="1"/>
          <p:nvPr/>
        </p:nvSpPr>
        <p:spPr>
          <a:xfrm>
            <a:off x="-2731002" y="10387869"/>
            <a:ext cx="3997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Environment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0DAA1-C766-BE59-5D56-D8A3D5C48BEF}"/>
              </a:ext>
            </a:extLst>
          </p:cNvPr>
          <p:cNvSpPr txBox="1"/>
          <p:nvPr/>
        </p:nvSpPr>
        <p:spPr>
          <a:xfrm>
            <a:off x="-5683261" y="6928903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Repeatability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30738-ABFB-3A45-9E4F-57BF23F08C64}"/>
              </a:ext>
            </a:extLst>
          </p:cNvPr>
          <p:cNvSpPr txBox="1"/>
          <p:nvPr/>
        </p:nvSpPr>
        <p:spPr>
          <a:xfrm>
            <a:off x="-3136238" y="11919477"/>
            <a:ext cx="3997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173126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3254</Words>
  <Application>Microsoft Office PowerPoint</Application>
  <PresentationFormat>Custom</PresentationFormat>
  <Paragraphs>465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Consolas</vt:lpstr>
      <vt:lpstr>Calibri</vt:lpstr>
      <vt:lpstr>Inter</vt:lpstr>
      <vt:lpstr>Instrument Sans Medium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Sahil Potdar</cp:lastModifiedBy>
  <cp:revision>291</cp:revision>
  <dcterms:created xsi:type="dcterms:W3CDTF">2025-08-28T06:53:10Z</dcterms:created>
  <dcterms:modified xsi:type="dcterms:W3CDTF">2025-09-12T18:28:07Z</dcterms:modified>
</cp:coreProperties>
</file>